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4"/>
  </p:notesMasterIdLst>
  <p:handoutMasterIdLst>
    <p:handoutMasterId r:id="rId35"/>
  </p:handoutMasterIdLst>
  <p:sldIdLst>
    <p:sldId id="531" r:id="rId2"/>
    <p:sldId id="289" r:id="rId3"/>
    <p:sldId id="292" r:id="rId4"/>
    <p:sldId id="294" r:id="rId5"/>
    <p:sldId id="298" r:id="rId6"/>
    <p:sldId id="532" r:id="rId7"/>
    <p:sldId id="308" r:id="rId8"/>
    <p:sldId id="309" r:id="rId9"/>
    <p:sldId id="310" r:id="rId10"/>
    <p:sldId id="311" r:id="rId11"/>
    <p:sldId id="302" r:id="rId12"/>
    <p:sldId id="303" r:id="rId13"/>
    <p:sldId id="305" r:id="rId14"/>
    <p:sldId id="551" r:id="rId15"/>
    <p:sldId id="533" r:id="rId16"/>
    <p:sldId id="537" r:id="rId17"/>
    <p:sldId id="540" r:id="rId18"/>
    <p:sldId id="541" r:id="rId19"/>
    <p:sldId id="539" r:id="rId20"/>
    <p:sldId id="542" r:id="rId21"/>
    <p:sldId id="544" r:id="rId22"/>
    <p:sldId id="545" r:id="rId23"/>
    <p:sldId id="543" r:id="rId24"/>
    <p:sldId id="546" r:id="rId25"/>
    <p:sldId id="548" r:id="rId26"/>
    <p:sldId id="549" r:id="rId27"/>
    <p:sldId id="550" r:id="rId28"/>
    <p:sldId id="547" r:id="rId29"/>
    <p:sldId id="306" r:id="rId30"/>
    <p:sldId id="307" r:id="rId31"/>
    <p:sldId id="538" r:id="rId32"/>
    <p:sldId id="301" r:id="rId33"/>
  </p:sldIdLst>
  <p:sldSz cx="12192000" cy="6858000"/>
  <p:notesSz cx="6858000" cy="9144000"/>
  <p:embeddedFontLst>
    <p:embeddedFont>
      <p:font typeface="Aharoni" panose="02010803020104030203" pitchFamily="2" charset="-79"/>
      <p:bold r:id="rId36"/>
    </p:embeddedFont>
    <p:embeddedFont>
      <p:font typeface="Consolas" panose="020B0609020204030204" pitchFamily="49" charset="0"/>
      <p:regular r:id="rId37"/>
      <p:bold r:id="rId38"/>
      <p:italic r:id="rId39"/>
      <p:boldItalic r:id="rId40"/>
    </p:embeddedFont>
    <p:embeddedFont>
      <p:font typeface="Montserrat" panose="00000500000000000000" pitchFamily="2" charset="0"/>
      <p:regular r:id="rId41"/>
      <p:bold r:id="rId42"/>
      <p:italic r:id="rId43"/>
      <p:boldItalic r:id="rId44"/>
    </p:embeddedFont>
    <p:embeddedFont>
      <p:font typeface="Montserrat Medium" panose="00000600000000000000" pitchFamily="2" charset="0"/>
      <p:regular r:id="rId45"/>
      <p:italic r:id="rId46"/>
    </p:embeddedFont>
    <p:embeddedFont>
      <p:font typeface="Open Sans" panose="020B0606030504020204" pitchFamily="34" charset="0"/>
      <p:regular r:id="rId47"/>
      <p:bold r:id="rId48"/>
      <p:italic r:id="rId49"/>
      <p:boldItalic r:id="rId50"/>
    </p:embeddedFont>
    <p:embeddedFont>
      <p:font typeface="Plus Jakarta Sans" panose="020B0604020202020204" charset="0"/>
      <p:regular r:id="rId51"/>
      <p:bold r:id="rId52"/>
      <p:italic r:id="rId53"/>
      <p:boldItalic r:id="rId54"/>
    </p:embeddedFont>
    <p:embeddedFont>
      <p:font typeface="Poppins SemiBold" panose="00000700000000000000" pitchFamily="2" charset="0"/>
      <p:regular r:id="rId55"/>
      <p:bold r:id="rId56"/>
      <p:italic r:id="rId57"/>
      <p:boldItalic r:id="rId58"/>
    </p:embeddedFont>
    <p:embeddedFont>
      <p:font typeface="Verdana" panose="020B0604030504040204" pitchFamily="34" charset="0"/>
      <p:regular r:id="rId59"/>
      <p:bold r:id="rId60"/>
      <p:italic r:id="rId61"/>
      <p:boldItalic r:id="rId62"/>
    </p:embeddedFont>
  </p:embeddedFontLst>
  <p:custDataLst>
    <p:tags r:id="rId6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B37F87-B90B-452F-92EE-8CB6607B49B2}" v="6" dt="2025-01-08T06:08:24.516"/>
  </p1510:revLst>
</p1510:revInfo>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1" autoAdjust="0"/>
    <p:restoredTop sz="94660"/>
  </p:normalViewPr>
  <p:slideViewPr>
    <p:cSldViewPr snapToGrid="0">
      <p:cViewPr varScale="1">
        <p:scale>
          <a:sx n="75" d="100"/>
          <a:sy n="75" d="100"/>
        </p:scale>
        <p:origin x="902" y="38"/>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tags" Target="tags/tag1.xml"/><Relationship Id="rId89" Type="http://schemas.openxmlformats.org/officeDocument/2006/relationships/presProps" Target="presProps.xml"/><Relationship Id="rId7" Type="http://schemas.openxmlformats.org/officeDocument/2006/relationships/slide" Target="slides/slide6.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87"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26.fntdata"/><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16.fntdata"/><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4.fntdata"/><Relationship Id="rId34" Type="http://schemas.openxmlformats.org/officeDocument/2006/relationships/notesMaster" Target="notesMasters/notesMaster1.xml"/><Relationship Id="rId50" Type="http://schemas.openxmlformats.org/officeDocument/2006/relationships/font" Target="fonts/font15.fntdata"/><Relationship Id="rId55" Type="http://schemas.openxmlformats.org/officeDocument/2006/relationships/font" Target="fonts/font2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18-03-2025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Vertical Title and Text" userDrawn="1">
  <p:cSld name="1_Vertical Title and Text">
    <p:spTree>
      <p:nvGrpSpPr>
        <p:cNvPr id="1" name="Shape 15"/>
        <p:cNvGrpSpPr/>
        <p:nvPr/>
      </p:nvGrpSpPr>
      <p:grpSpPr>
        <a:xfrm>
          <a:off x="0" y="0"/>
          <a:ext cx="0" cy="0"/>
          <a:chOff x="0" y="0"/>
          <a:chExt cx="0" cy="0"/>
        </a:xfrm>
      </p:grpSpPr>
      <p:sp>
        <p:nvSpPr>
          <p:cNvPr id="2" name="Google Shape;14;p38">
            <a:extLst>
              <a:ext uri="{FF2B5EF4-FFF2-40B4-BE49-F238E27FC236}">
                <a16:creationId xmlns:a16="http://schemas.microsoft.com/office/drawing/2014/main" id="{90F13E69-CB14-9187-6460-E802780AAC93}"/>
              </a:ext>
            </a:extLst>
          </p:cNvPr>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3" name="Google Shape;11;p38">
            <a:extLst>
              <a:ext uri="{FF2B5EF4-FFF2-40B4-BE49-F238E27FC236}">
                <a16:creationId xmlns:a16="http://schemas.microsoft.com/office/drawing/2014/main" id="{A8FFA602-AB20-78D1-ED2C-24B9CEE2B061}"/>
              </a:ext>
            </a:extLst>
          </p:cNvPr>
          <p:cNvSpPr txBox="1">
            <a:spLocks noGrp="1"/>
          </p:cNvSpPr>
          <p:nvPr>
            <p:ph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Tree>
    <p:extLst>
      <p:ext uri="{BB962C8B-B14F-4D97-AF65-F5344CB8AC3E}">
        <p14:creationId xmlns:p14="http://schemas.microsoft.com/office/powerpoint/2010/main" val="1897469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2"/>
        <p:cNvGrpSpPr/>
        <p:nvPr/>
      </p:nvGrpSpPr>
      <p:grpSpPr>
        <a:xfrm>
          <a:off x="0" y="0"/>
          <a:ext cx="0" cy="0"/>
          <a:chOff x="0" y="0"/>
          <a:chExt cx="0" cy="0"/>
        </a:xfrm>
      </p:grpSpPr>
      <p:sp>
        <p:nvSpPr>
          <p:cNvPr id="53" name="Google Shape;53;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0"/>
          <p:cNvSpPr txBox="1">
            <a:spLocks noGrp="1"/>
          </p:cNvSpPr>
          <p:nvPr>
            <p:ph type="sldNum" idx="12"/>
          </p:nvPr>
        </p:nvSpPr>
        <p:spPr>
          <a:xfrm>
            <a:off x="944880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34090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3">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 id="2147483676" r:id="rId10"/>
    <p:sldLayoutId id="214748367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1235" y="7409"/>
            <a:ext cx="12193235" cy="6734914"/>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GITAM (Deemed-to-be) University</a:t>
            </a:r>
            <a:endParaRPr lang="en-US" sz="2800" dirty="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108354" y="5040405"/>
            <a:ext cx="3624430"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BU21EECE0100099 M LOKVIGNESH</a:t>
            </a:r>
            <a:endParaRPr lang="en-US" sz="1400" b="1" i="0" u="none" strike="noStrike" cap="none" dirty="0">
              <a:solidFill>
                <a:schemeClr val="dk1"/>
              </a:solidFill>
              <a:latin typeface="Montserrat Medium"/>
              <a:ea typeface="Arial"/>
              <a:cs typeface="Arial"/>
              <a:sym typeface="Montserrat Medium"/>
            </a:endParaRPr>
          </a:p>
          <a:p>
            <a:pPr marL="285750" indent="-285750">
              <a:buSzPts val="1400"/>
              <a:buFont typeface="Arial" panose="020B0604020202020204" pitchFamily="34" charset="0"/>
              <a:buChar char="•"/>
            </a:pPr>
            <a:r>
              <a:rPr lang="en-US" b="1" dirty="0">
                <a:solidFill>
                  <a:schemeClr val="dk1"/>
                </a:solidFill>
                <a:latin typeface="Montserrat Medium"/>
                <a:sym typeface="Montserrat Medium"/>
              </a:rPr>
              <a:t>BU21EECE0100475 K SOWMYA</a:t>
            </a:r>
            <a:endParaRPr lang="en-US" sz="1400" b="1" i="0" u="none" strike="noStrike" cap="none" dirty="0">
              <a:solidFill>
                <a:schemeClr val="dk1"/>
              </a:solidFill>
              <a:latin typeface="Arial"/>
              <a:ea typeface="Arial"/>
              <a:cs typeface="Arial"/>
              <a:sym typeface="Arial"/>
            </a:endParaRPr>
          </a:p>
          <a:p>
            <a:pPr marL="285750" indent="-285750">
              <a:buSzPts val="1400"/>
              <a:buFont typeface="Arial" panose="020B0604020202020204" pitchFamily="34" charset="0"/>
              <a:buChar char="•"/>
            </a:pPr>
            <a:r>
              <a:rPr lang="en-US" b="1" dirty="0">
                <a:solidFill>
                  <a:schemeClr val="dk1"/>
                </a:solidFill>
                <a:latin typeface="Montserrat Medium"/>
                <a:sym typeface="Montserrat Medium"/>
              </a:rPr>
              <a:t>BU21EECE0100160 R MOKSHITHA</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322056" y="5040405"/>
            <a:ext cx="2926946"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S SIVARAJANI </a:t>
            </a:r>
            <a:endParaRPr lang="en-US" sz="1400" b="1" i="0" u="none" strike="noStrike" cap="none" dirty="0">
              <a:solidFill>
                <a:schemeClr val="dk1"/>
              </a:solidFill>
              <a:latin typeface="Montserrat Medium"/>
              <a:ea typeface="Arial"/>
              <a:cs typeface="Arial"/>
              <a:sym typeface="Montserrat Medium"/>
            </a:endParaRP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In-charge: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DR PANKAJ KANDHWAY</a:t>
            </a:r>
            <a:endParaRPr lang="en-US" sz="1400" b="1" i="0" u="none" strike="noStrike" cap="none" dirty="0">
              <a:solidFill>
                <a:schemeClr val="dk1"/>
              </a:solidFill>
              <a:latin typeface="Arial"/>
              <a:ea typeface="Arial"/>
              <a:cs typeface="Arial"/>
              <a:sym typeface="Arial"/>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01352" y="1778687"/>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66877" y="224220"/>
            <a:ext cx="12083646"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007069"/>
                </a:solidFill>
                <a:latin typeface="Open Sans"/>
                <a:ea typeface="Open Sans"/>
                <a:cs typeface="Open Sans"/>
                <a:sym typeface="Open Sans"/>
              </a:rPr>
              <a:t>REAL-TIME HEALTH MONITORING SYSTEM FOR AUTOMOBILES</a:t>
            </a:r>
            <a:endParaRPr lang="en-US" sz="2800" dirty="0"/>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3936159" y="1237559"/>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007069"/>
                </a:solidFill>
                <a:latin typeface="Open Sans"/>
                <a:ea typeface="Open Sans"/>
                <a:cs typeface="Open Sans"/>
                <a:sym typeface="Open Sans"/>
              </a:rPr>
              <a:t>Final</a:t>
            </a:r>
            <a:r>
              <a:rPr lang="en-US" sz="2000" b="1" i="0" u="none" strike="noStrike" cap="none" dirty="0">
                <a:solidFill>
                  <a:srgbClr val="007069"/>
                </a:solidFill>
                <a:latin typeface="Open Sans"/>
                <a:ea typeface="Open Sans"/>
                <a:cs typeface="Open Sans"/>
                <a:sym typeface="Open Sans"/>
              </a:rPr>
              <a:t>-Review 18/03/2025</a:t>
            </a:r>
            <a:endParaRPr lang="en-US" sz="2000" dirty="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AY 2021-25 </a:t>
            </a:r>
            <a:endParaRPr sz="900" b="1"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Major Project</a:t>
            </a:r>
          </a:p>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Project ID: </a:t>
            </a:r>
            <a:r>
              <a:rPr lang="en-US" sz="1800" b="1" dirty="0">
                <a:solidFill>
                  <a:schemeClr val="lt1"/>
                </a:solidFill>
                <a:latin typeface="Verdana"/>
                <a:ea typeface="Verdana"/>
                <a:cs typeface="Verdana"/>
                <a:sym typeface="Verdana"/>
              </a:rPr>
              <a:t>V19</a:t>
            </a:r>
            <a:endParaRPr lang="en-US" sz="1800" b="1" i="0" u="none" strike="noStrike" cap="none" dirty="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3E0745-2051-C975-DF92-A994F26199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5" name="TextBox 4">
            <a:extLst>
              <a:ext uri="{FF2B5EF4-FFF2-40B4-BE49-F238E27FC236}">
                <a16:creationId xmlns:a16="http://schemas.microsoft.com/office/drawing/2014/main" id="{145C5710-AD30-93C7-79C1-695D4299B7D0}"/>
              </a:ext>
            </a:extLst>
          </p:cNvPr>
          <p:cNvSpPr txBox="1"/>
          <p:nvPr/>
        </p:nvSpPr>
        <p:spPr>
          <a:xfrm>
            <a:off x="2462784" y="303312"/>
            <a:ext cx="10137648" cy="461665"/>
          </a:xfrm>
          <a:prstGeom prst="rect">
            <a:avLst/>
          </a:prstGeom>
          <a:noFill/>
        </p:spPr>
        <p:txBody>
          <a:bodyPr wrap="square">
            <a:spAutoFit/>
          </a:bodyPr>
          <a:lstStyle/>
          <a:p>
            <a:r>
              <a:rPr lang="en-US" sz="2400" b="1" i="0" u="none" strike="noStrike" cap="none" dirty="0">
                <a:solidFill>
                  <a:srgbClr val="000000"/>
                </a:solidFill>
                <a:latin typeface="Montserrat"/>
                <a:ea typeface="Montserrat"/>
                <a:cs typeface="Montserrat"/>
                <a:sym typeface="Montserrat"/>
              </a:rPr>
              <a:t>Implementation and Results - CODE</a:t>
            </a:r>
            <a:endParaRPr lang="en-IN" sz="2400" dirty="0"/>
          </a:p>
        </p:txBody>
      </p:sp>
      <p:sp>
        <p:nvSpPr>
          <p:cNvPr id="2" name="TextBox 1">
            <a:extLst>
              <a:ext uri="{FF2B5EF4-FFF2-40B4-BE49-F238E27FC236}">
                <a16:creationId xmlns:a16="http://schemas.microsoft.com/office/drawing/2014/main" id="{F02860FF-9C31-2B08-36D3-43DAF55FBBA3}"/>
              </a:ext>
            </a:extLst>
          </p:cNvPr>
          <p:cNvSpPr txBox="1"/>
          <p:nvPr/>
        </p:nvSpPr>
        <p:spPr>
          <a:xfrm>
            <a:off x="320040" y="859536"/>
            <a:ext cx="11055096" cy="5047536"/>
          </a:xfrm>
          <a:prstGeom prst="rect">
            <a:avLst/>
          </a:prstGeom>
          <a:noFill/>
        </p:spPr>
        <p:txBody>
          <a:bodyPr wrap="square" rtlCol="0">
            <a:spAutoFit/>
          </a:bodyPr>
          <a:lstStyle/>
          <a:p>
            <a:r>
              <a:rPr lang="en-IN" b="0" dirty="0">
                <a:solidFill>
                  <a:srgbClr val="0000FF"/>
                </a:solidFill>
                <a:effectLst/>
                <a:latin typeface="Consolas" panose="020B0609020204030204" pitchFamily="49" charset="0"/>
              </a:rPr>
              <a:t>void</a:t>
            </a:r>
            <a:r>
              <a:rPr lang="en-IN" b="0" dirty="0">
                <a:solidFill>
                  <a:srgbClr val="000000"/>
                </a:solidFill>
                <a:effectLst/>
                <a:latin typeface="Consolas" panose="020B0609020204030204" pitchFamily="49" charset="0"/>
              </a:rPr>
              <a:t> </a:t>
            </a:r>
            <a:r>
              <a:rPr lang="en-IN" b="0" dirty="0">
                <a:solidFill>
                  <a:srgbClr val="5E6D03"/>
                </a:solidFill>
                <a:effectLst/>
                <a:latin typeface="Consolas" panose="020B0609020204030204" pitchFamily="49" charset="0"/>
              </a:rPr>
              <a:t>loop</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if</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client.connected</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reconnect();</a:t>
            </a:r>
          </a:p>
          <a:p>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a:t>
            </a:r>
            <a:r>
              <a:rPr lang="en-IN" b="0" dirty="0" err="1">
                <a:solidFill>
                  <a:srgbClr val="5E6D03"/>
                </a:solidFill>
                <a:effectLst/>
                <a:latin typeface="Consolas" panose="020B0609020204030204" pitchFamily="49" charset="0"/>
              </a:rPr>
              <a:t>loop</a:t>
            </a:r>
            <a:r>
              <a:rPr lang="en-IN" b="0" dirty="0">
                <a:solidFill>
                  <a:srgbClr val="000000"/>
                </a:solidFill>
                <a:effectLst/>
                <a:latin typeface="Consolas" panose="020B0609020204030204" pitchFamily="49" charset="0"/>
              </a:rPr>
              <a:t>();</a:t>
            </a:r>
          </a:p>
          <a:p>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unsigned</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long</a:t>
            </a:r>
            <a:r>
              <a:rPr lang="en-IN" b="0" dirty="0">
                <a:solidFill>
                  <a:srgbClr val="000000"/>
                </a:solidFill>
                <a:effectLst/>
                <a:latin typeface="Consolas" panose="020B0609020204030204" pitchFamily="49" charset="0"/>
              </a:rPr>
              <a:t> now = </a:t>
            </a:r>
            <a:r>
              <a:rPr lang="en-IN" b="0" dirty="0" err="1">
                <a:solidFill>
                  <a:srgbClr val="E97366"/>
                </a:solidFill>
                <a:effectLst/>
                <a:latin typeface="Consolas" panose="020B0609020204030204" pitchFamily="49" charset="0"/>
              </a:rPr>
              <a:t>millis</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if</a:t>
            </a:r>
            <a:r>
              <a:rPr lang="en-IN" b="0" dirty="0">
                <a:solidFill>
                  <a:srgbClr val="000000"/>
                </a:solidFill>
                <a:effectLst/>
                <a:latin typeface="Consolas" panose="020B0609020204030204" pitchFamily="49" charset="0"/>
              </a:rPr>
              <a:t> (now - </a:t>
            </a:r>
            <a:r>
              <a:rPr lang="en-IN" b="0" dirty="0" err="1">
                <a:solidFill>
                  <a:srgbClr val="000000"/>
                </a:solidFill>
                <a:effectLst/>
                <a:latin typeface="Consolas" panose="020B0609020204030204" pitchFamily="49" charset="0"/>
              </a:rPr>
              <a:t>lastMsg</a:t>
            </a:r>
            <a:r>
              <a:rPr lang="en-IN" b="0" dirty="0">
                <a:solidFill>
                  <a:srgbClr val="000000"/>
                </a:solidFill>
                <a:effectLst/>
                <a:latin typeface="Consolas" panose="020B0609020204030204" pitchFamily="49" charset="0"/>
              </a:rPr>
              <a:t> &gt; </a:t>
            </a:r>
            <a:r>
              <a:rPr lang="en-IN" b="0" dirty="0">
                <a:solidFill>
                  <a:srgbClr val="098658"/>
                </a:solidFill>
                <a:effectLst/>
                <a:latin typeface="Consolas" panose="020B0609020204030204" pitchFamily="49" charset="0"/>
              </a:rPr>
              <a:t>2000</a:t>
            </a:r>
            <a:r>
              <a:rPr lang="en-IN" b="0" dirty="0">
                <a:solidFill>
                  <a:srgbClr val="000000"/>
                </a:solidFill>
                <a:effectLst/>
                <a:latin typeface="Consolas" panose="020B0609020204030204" pitchFamily="49" charset="0"/>
              </a:rPr>
              <a:t>) { </a:t>
            </a:r>
            <a:r>
              <a:rPr lang="en-IN" b="0" dirty="0">
                <a:solidFill>
                  <a:srgbClr val="727C81"/>
                </a:solidFill>
                <a:effectLst/>
                <a:latin typeface="Consolas" panose="020B0609020204030204" pitchFamily="49" charset="0"/>
              </a:rPr>
              <a:t>//</a:t>
            </a:r>
            <a:r>
              <a:rPr lang="en-IN" b="0" dirty="0" err="1">
                <a:solidFill>
                  <a:srgbClr val="727C81"/>
                </a:solidFill>
                <a:effectLst/>
                <a:latin typeface="Consolas" panose="020B0609020204030204" pitchFamily="49" charset="0"/>
              </a:rPr>
              <a:t>perintah</a:t>
            </a:r>
            <a:r>
              <a:rPr lang="en-IN" b="0" dirty="0">
                <a:solidFill>
                  <a:srgbClr val="727C81"/>
                </a:solidFill>
                <a:effectLst/>
                <a:latin typeface="Consolas" panose="020B0609020204030204" pitchFamily="49" charset="0"/>
              </a:rPr>
              <a:t> publish data</a:t>
            </a:r>
            <a:endParaRPr lang="en-IN" b="0" dirty="0">
              <a:solidFill>
                <a:srgbClr val="000000"/>
              </a:solidFill>
              <a:effectLst/>
              <a:latin typeface="Consolas" panose="020B0609020204030204" pitchFamily="49" charset="0"/>
            </a:endParaRP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lastMsg</a:t>
            </a:r>
            <a:r>
              <a:rPr lang="en-IN" b="0" dirty="0">
                <a:solidFill>
                  <a:srgbClr val="000000"/>
                </a:solidFill>
                <a:effectLst/>
                <a:latin typeface="Consolas" panose="020B0609020204030204" pitchFamily="49" charset="0"/>
              </a:rPr>
              <a:t> = now;</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TempAndHumidity</a:t>
            </a:r>
            <a:r>
              <a:rPr lang="en-IN" b="0" dirty="0">
                <a:solidFill>
                  <a:srgbClr val="000000"/>
                </a:solidFill>
                <a:effectLst/>
                <a:latin typeface="Consolas" panose="020B0609020204030204" pitchFamily="49" charset="0"/>
              </a:rPr>
              <a:t>  data = </a:t>
            </a:r>
            <a:r>
              <a:rPr lang="en-IN" b="0" dirty="0" err="1">
                <a:solidFill>
                  <a:srgbClr val="000000"/>
                </a:solidFill>
                <a:effectLst/>
                <a:latin typeface="Consolas" panose="020B0609020204030204" pitchFamily="49" charset="0"/>
              </a:rPr>
              <a:t>dht.getTempAndHumidity</a:t>
            </a:r>
            <a:r>
              <a:rPr lang="en-IN" b="0" dirty="0">
                <a:solidFill>
                  <a:srgbClr val="000000"/>
                </a:solidFill>
                <a:effectLst/>
                <a:latin typeface="Consolas" panose="020B0609020204030204" pitchFamily="49" charset="0"/>
              </a:rPr>
              <a:t>();</a:t>
            </a:r>
          </a:p>
          <a:p>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String</a:t>
            </a:r>
            <a:r>
              <a:rPr lang="en-IN" b="0" dirty="0">
                <a:solidFill>
                  <a:srgbClr val="000000"/>
                </a:solidFill>
                <a:effectLst/>
                <a:latin typeface="Consolas" panose="020B0609020204030204" pitchFamily="49" charset="0"/>
              </a:rPr>
              <a:t> temp = </a:t>
            </a:r>
            <a:r>
              <a:rPr lang="en-IN" b="0" dirty="0">
                <a:solidFill>
                  <a:srgbClr val="0000FF"/>
                </a:solidFill>
                <a:effectLst/>
                <a:latin typeface="Consolas" panose="020B0609020204030204" pitchFamily="49" charset="0"/>
              </a:rPr>
              <a:t>String</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data.temperature</a:t>
            </a:r>
            <a:r>
              <a:rPr lang="en-IN" b="0" dirty="0">
                <a:solidFill>
                  <a:srgbClr val="000000"/>
                </a:solidFill>
                <a:effectLst/>
                <a:latin typeface="Consolas" panose="020B0609020204030204" pitchFamily="49" charset="0"/>
              </a:rPr>
              <a:t>, </a:t>
            </a:r>
            <a:r>
              <a:rPr lang="en-IN" b="0" dirty="0">
                <a:solidFill>
                  <a:srgbClr val="098658"/>
                </a:solidFill>
                <a:effectLst/>
                <a:latin typeface="Consolas" panose="020B0609020204030204" pitchFamily="49" charset="0"/>
              </a:rPr>
              <a:t>2</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client.publish</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
            </a:r>
            <a:r>
              <a:rPr lang="en-IN" b="0" dirty="0" err="1">
                <a:solidFill>
                  <a:srgbClr val="A31515"/>
                </a:solidFill>
                <a:effectLst/>
                <a:latin typeface="Consolas" panose="020B0609020204030204" pitchFamily="49" charset="0"/>
              </a:rPr>
              <a:t>Thinkitive</a:t>
            </a:r>
            <a:r>
              <a:rPr lang="en-IN" b="0" dirty="0">
                <a:solidFill>
                  <a:srgbClr val="A31515"/>
                </a:solidFill>
                <a:effectLst/>
                <a:latin typeface="Consolas" panose="020B0609020204030204" pitchFamily="49" charset="0"/>
              </a:rPr>
              <a:t>/temp"</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temp.c_str</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String</a:t>
            </a:r>
            <a:r>
              <a:rPr lang="en-IN" b="0" dirty="0">
                <a:solidFill>
                  <a:srgbClr val="000000"/>
                </a:solidFill>
                <a:effectLst/>
                <a:latin typeface="Consolas" panose="020B0609020204030204" pitchFamily="49" charset="0"/>
              </a:rPr>
              <a:t> hum = </a:t>
            </a:r>
            <a:r>
              <a:rPr lang="en-IN" b="0" dirty="0">
                <a:solidFill>
                  <a:srgbClr val="0000FF"/>
                </a:solidFill>
                <a:effectLst/>
                <a:latin typeface="Consolas" panose="020B0609020204030204" pitchFamily="49" charset="0"/>
              </a:rPr>
              <a:t>String</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data.humidity</a:t>
            </a:r>
            <a:r>
              <a:rPr lang="en-IN" b="0" dirty="0">
                <a:solidFill>
                  <a:srgbClr val="000000"/>
                </a:solidFill>
                <a:effectLst/>
                <a:latin typeface="Consolas" panose="020B0609020204030204" pitchFamily="49" charset="0"/>
              </a:rPr>
              <a:t>, </a:t>
            </a:r>
            <a:r>
              <a:rPr lang="en-IN" b="0" dirty="0">
                <a:solidFill>
                  <a:srgbClr val="098658"/>
                </a:solidFill>
                <a:effectLst/>
                <a:latin typeface="Consolas" panose="020B0609020204030204" pitchFamily="49" charset="0"/>
              </a:rPr>
              <a:t>1</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client.publish</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
            </a:r>
            <a:r>
              <a:rPr lang="en-IN" b="0" dirty="0" err="1">
                <a:solidFill>
                  <a:srgbClr val="A31515"/>
                </a:solidFill>
                <a:effectLst/>
                <a:latin typeface="Consolas" panose="020B0609020204030204" pitchFamily="49" charset="0"/>
              </a:rPr>
              <a:t>Thinkitive</a:t>
            </a:r>
            <a:r>
              <a:rPr lang="en-IN" b="0" dirty="0">
                <a:solidFill>
                  <a:srgbClr val="A31515"/>
                </a:solidFill>
                <a:effectLst/>
                <a:latin typeface="Consolas" panose="020B0609020204030204" pitchFamily="49" charset="0"/>
              </a:rPr>
              <a:t>/hum"</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hum.c_str</a:t>
            </a:r>
            <a:r>
              <a:rPr lang="en-IN" b="0" dirty="0">
                <a:solidFill>
                  <a:srgbClr val="000000"/>
                </a:solidFill>
                <a:effectLst/>
                <a:latin typeface="Consolas" panose="020B0609020204030204" pitchFamily="49" charset="0"/>
              </a:rPr>
              <a:t>());  </a:t>
            </a:r>
          </a:p>
          <a:p>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"Temperature: "</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(temp);</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"Humidity: "</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(hum);</a:t>
            </a:r>
          </a:p>
          <a:p>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a:t>
            </a:r>
          </a:p>
          <a:p>
            <a:endParaRPr lang="en-IN" dirty="0"/>
          </a:p>
        </p:txBody>
      </p:sp>
    </p:spTree>
    <p:extLst>
      <p:ext uri="{BB962C8B-B14F-4D97-AF65-F5344CB8AC3E}">
        <p14:creationId xmlns:p14="http://schemas.microsoft.com/office/powerpoint/2010/main" val="553467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660759"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345651" y="726132"/>
            <a:ext cx="11433393" cy="58811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1 : Results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AB28E428-F2A4-42D1-98E6-CB07C3A51B07}"/>
              </a:ext>
            </a:extLst>
          </p:cNvPr>
          <p:cNvPicPr>
            <a:picLocks noChangeAspect="1"/>
          </p:cNvPicPr>
          <p:nvPr/>
        </p:nvPicPr>
        <p:blipFill>
          <a:blip r:embed="rId2"/>
          <a:srcRect t="13348" r="3425" b="5947"/>
          <a:stretch/>
        </p:blipFill>
        <p:spPr>
          <a:xfrm>
            <a:off x="163323" y="1076364"/>
            <a:ext cx="4182433" cy="2184484"/>
          </a:xfrm>
          <a:prstGeom prst="rect">
            <a:avLst/>
          </a:prstGeom>
        </p:spPr>
      </p:pic>
      <p:pic>
        <p:nvPicPr>
          <p:cNvPr id="8" name="Picture 7">
            <a:extLst>
              <a:ext uri="{FF2B5EF4-FFF2-40B4-BE49-F238E27FC236}">
                <a16:creationId xmlns:a16="http://schemas.microsoft.com/office/drawing/2014/main" id="{A7D602D9-A1C8-AED2-66AC-58948A65AEBC}"/>
              </a:ext>
            </a:extLst>
          </p:cNvPr>
          <p:cNvPicPr>
            <a:picLocks noChangeAspect="1"/>
          </p:cNvPicPr>
          <p:nvPr/>
        </p:nvPicPr>
        <p:blipFill>
          <a:blip r:embed="rId3"/>
          <a:srcRect l="-1" t="14983" r="608" b="7444"/>
          <a:stretch/>
        </p:blipFill>
        <p:spPr>
          <a:xfrm>
            <a:off x="5376418" y="1076363"/>
            <a:ext cx="4807671" cy="2184484"/>
          </a:xfrm>
          <a:prstGeom prst="rect">
            <a:avLst/>
          </a:prstGeom>
        </p:spPr>
      </p:pic>
      <p:pic>
        <p:nvPicPr>
          <p:cNvPr id="10" name="Picture 9">
            <a:extLst>
              <a:ext uri="{FF2B5EF4-FFF2-40B4-BE49-F238E27FC236}">
                <a16:creationId xmlns:a16="http://schemas.microsoft.com/office/drawing/2014/main" id="{7A1D7D19-E673-08B1-2E22-D71D56396D16}"/>
              </a:ext>
            </a:extLst>
          </p:cNvPr>
          <p:cNvPicPr>
            <a:picLocks noChangeAspect="1"/>
          </p:cNvPicPr>
          <p:nvPr/>
        </p:nvPicPr>
        <p:blipFill>
          <a:blip r:embed="rId4"/>
          <a:srcRect l="28809" t="18007" r="32617" b="18626"/>
          <a:stretch/>
        </p:blipFill>
        <p:spPr>
          <a:xfrm>
            <a:off x="345651" y="3847178"/>
            <a:ext cx="2576828" cy="2645697"/>
          </a:xfrm>
          <a:prstGeom prst="rect">
            <a:avLst/>
          </a:prstGeom>
        </p:spPr>
      </p:pic>
      <p:pic>
        <p:nvPicPr>
          <p:cNvPr id="14" name="Picture 13">
            <a:extLst>
              <a:ext uri="{FF2B5EF4-FFF2-40B4-BE49-F238E27FC236}">
                <a16:creationId xmlns:a16="http://schemas.microsoft.com/office/drawing/2014/main" id="{E950F981-8BDB-9663-D1FE-404F228C7DD1}"/>
              </a:ext>
            </a:extLst>
          </p:cNvPr>
          <p:cNvPicPr>
            <a:picLocks noChangeAspect="1"/>
          </p:cNvPicPr>
          <p:nvPr/>
        </p:nvPicPr>
        <p:blipFill>
          <a:blip r:embed="rId5"/>
          <a:srcRect l="28905" t="37804" r="34514" b="7089"/>
          <a:stretch/>
        </p:blipFill>
        <p:spPr>
          <a:xfrm>
            <a:off x="3506771" y="3754704"/>
            <a:ext cx="2882779" cy="2714132"/>
          </a:xfrm>
          <a:prstGeom prst="rect">
            <a:avLst/>
          </a:prstGeom>
        </p:spPr>
      </p:pic>
      <p:pic>
        <p:nvPicPr>
          <p:cNvPr id="16" name="Picture 15">
            <a:extLst>
              <a:ext uri="{FF2B5EF4-FFF2-40B4-BE49-F238E27FC236}">
                <a16:creationId xmlns:a16="http://schemas.microsoft.com/office/drawing/2014/main" id="{50FF5A4D-9ECF-D5D5-A721-9C535F4037C5}"/>
              </a:ext>
            </a:extLst>
          </p:cNvPr>
          <p:cNvPicPr>
            <a:picLocks noChangeAspect="1"/>
          </p:cNvPicPr>
          <p:nvPr/>
        </p:nvPicPr>
        <p:blipFill>
          <a:blip r:embed="rId6"/>
          <a:srcRect l="17726" t="6932" r="11139" b="8981"/>
          <a:stretch/>
        </p:blipFill>
        <p:spPr>
          <a:xfrm>
            <a:off x="7135546" y="3754704"/>
            <a:ext cx="3579584" cy="2644651"/>
          </a:xfrm>
          <a:prstGeom prst="rect">
            <a:avLst/>
          </a:prstGeom>
        </p:spPr>
      </p:pic>
    </p:spTree>
    <p:extLst>
      <p:ext uri="{BB962C8B-B14F-4D97-AF65-F5344CB8AC3E}">
        <p14:creationId xmlns:p14="http://schemas.microsoft.com/office/powerpoint/2010/main" val="1229190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FB4E-AB25-B986-6544-C029606954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2EDE2B-D87B-D03F-3482-F7F114A4F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4" name="Google Shape;125;p3">
            <a:extLst>
              <a:ext uri="{FF2B5EF4-FFF2-40B4-BE49-F238E27FC236}">
                <a16:creationId xmlns:a16="http://schemas.microsoft.com/office/drawing/2014/main" id="{C625E54E-A86D-9B94-B470-0435C69F95E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2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67B823CE-7BA9-D714-A424-29AA44BD6144}"/>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 Validation against the </a:t>
            </a:r>
            <a:r>
              <a:rPr lang="en-IN" b="1" dirty="0" err="1">
                <a:latin typeface="Verdana" panose="020B0604030504040204" pitchFamily="34" charset="0"/>
                <a:ea typeface="Verdana" panose="020B0604030504040204" pitchFamily="34" charset="0"/>
              </a:rPr>
              <a:t>usecases</a:t>
            </a:r>
            <a:r>
              <a:rPr lang="en-IN" b="1" dirty="0">
                <a:latin typeface="Verdana" panose="020B0604030504040204" pitchFamily="34" charset="0"/>
                <a:ea typeface="Verdana" panose="020B0604030504040204" pitchFamily="34" charset="0"/>
              </a:rPr>
              <a:t> and test cases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5DE29DDA-C0F5-8CF1-0084-C5769FC09AF0}"/>
              </a:ext>
            </a:extLst>
          </p:cNvPr>
          <p:cNvPicPr>
            <a:picLocks noChangeAspect="1"/>
          </p:cNvPicPr>
          <p:nvPr/>
        </p:nvPicPr>
        <p:blipFill>
          <a:blip r:embed="rId2"/>
          <a:srcRect l="-179" t="14028" r="-193" b="7661"/>
          <a:stretch/>
        </p:blipFill>
        <p:spPr>
          <a:xfrm>
            <a:off x="345648" y="1405043"/>
            <a:ext cx="4503364" cy="2195996"/>
          </a:xfrm>
          <a:prstGeom prst="rect">
            <a:avLst/>
          </a:prstGeom>
        </p:spPr>
      </p:pic>
      <p:pic>
        <p:nvPicPr>
          <p:cNvPr id="8" name="Picture 7">
            <a:extLst>
              <a:ext uri="{FF2B5EF4-FFF2-40B4-BE49-F238E27FC236}">
                <a16:creationId xmlns:a16="http://schemas.microsoft.com/office/drawing/2014/main" id="{E606BA89-8DE5-A092-BE11-0E7AA984AEE9}"/>
              </a:ext>
            </a:extLst>
          </p:cNvPr>
          <p:cNvPicPr>
            <a:picLocks noChangeAspect="1"/>
          </p:cNvPicPr>
          <p:nvPr/>
        </p:nvPicPr>
        <p:blipFill>
          <a:blip r:embed="rId3"/>
          <a:srcRect l="30957" t="24742" r="35538" b="19175"/>
          <a:stretch/>
        </p:blipFill>
        <p:spPr>
          <a:xfrm>
            <a:off x="5073192" y="1329180"/>
            <a:ext cx="2860713" cy="2271859"/>
          </a:xfrm>
          <a:prstGeom prst="rect">
            <a:avLst/>
          </a:prstGeom>
        </p:spPr>
      </p:pic>
      <p:pic>
        <p:nvPicPr>
          <p:cNvPr id="10" name="Picture 9">
            <a:extLst>
              <a:ext uri="{FF2B5EF4-FFF2-40B4-BE49-F238E27FC236}">
                <a16:creationId xmlns:a16="http://schemas.microsoft.com/office/drawing/2014/main" id="{67772B9B-BCA2-ED34-0D8D-E19D9405192F}"/>
              </a:ext>
            </a:extLst>
          </p:cNvPr>
          <p:cNvPicPr>
            <a:picLocks noChangeAspect="1"/>
          </p:cNvPicPr>
          <p:nvPr/>
        </p:nvPicPr>
        <p:blipFill>
          <a:blip r:embed="rId4"/>
          <a:srcRect l="32159" t="39313" r="34422" b="7444"/>
          <a:stretch/>
        </p:blipFill>
        <p:spPr>
          <a:xfrm>
            <a:off x="8662118" y="1253767"/>
            <a:ext cx="2482153" cy="2175234"/>
          </a:xfrm>
          <a:prstGeom prst="rect">
            <a:avLst/>
          </a:prstGeom>
        </p:spPr>
      </p:pic>
      <p:pic>
        <p:nvPicPr>
          <p:cNvPr id="12" name="Picture 11">
            <a:extLst>
              <a:ext uri="{FF2B5EF4-FFF2-40B4-BE49-F238E27FC236}">
                <a16:creationId xmlns:a16="http://schemas.microsoft.com/office/drawing/2014/main" id="{848598ED-E4B6-EBC1-8E73-103F05C0ED38}"/>
              </a:ext>
            </a:extLst>
          </p:cNvPr>
          <p:cNvPicPr>
            <a:picLocks noChangeAspect="1"/>
          </p:cNvPicPr>
          <p:nvPr/>
        </p:nvPicPr>
        <p:blipFill>
          <a:blip r:embed="rId5"/>
          <a:srcRect l="17898" t="12708" r="10625" b="7444"/>
          <a:stretch/>
        </p:blipFill>
        <p:spPr>
          <a:xfrm>
            <a:off x="408392" y="3893269"/>
            <a:ext cx="4440620" cy="2859423"/>
          </a:xfrm>
          <a:prstGeom prst="rect">
            <a:avLst/>
          </a:prstGeom>
        </p:spPr>
      </p:pic>
      <p:pic>
        <p:nvPicPr>
          <p:cNvPr id="14" name="Picture 13">
            <a:extLst>
              <a:ext uri="{FF2B5EF4-FFF2-40B4-BE49-F238E27FC236}">
                <a16:creationId xmlns:a16="http://schemas.microsoft.com/office/drawing/2014/main" id="{6EA097D1-0B8B-F9A8-942A-09EFDC2ADBAF}"/>
              </a:ext>
            </a:extLst>
          </p:cNvPr>
          <p:cNvPicPr>
            <a:picLocks noChangeAspect="1"/>
          </p:cNvPicPr>
          <p:nvPr/>
        </p:nvPicPr>
        <p:blipFill>
          <a:blip r:embed="rId6"/>
          <a:srcRect l="-1" t="16364" r="608" b="7444"/>
          <a:stretch/>
        </p:blipFill>
        <p:spPr>
          <a:xfrm>
            <a:off x="5479026" y="3876091"/>
            <a:ext cx="5820833" cy="2788822"/>
          </a:xfrm>
          <a:prstGeom prst="rect">
            <a:avLst/>
          </a:prstGeom>
        </p:spPr>
      </p:pic>
    </p:spTree>
    <p:extLst>
      <p:ext uri="{BB962C8B-B14F-4D97-AF65-F5344CB8AC3E}">
        <p14:creationId xmlns:p14="http://schemas.microsoft.com/office/powerpoint/2010/main" val="2761468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65F51-F37A-0F0B-AFF4-2134BDC0307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0440EB-4A8A-D93C-606D-594A9C00C6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4" name="Google Shape;125;p3">
            <a:extLst>
              <a:ext uri="{FF2B5EF4-FFF2-40B4-BE49-F238E27FC236}">
                <a16:creationId xmlns:a16="http://schemas.microsoft.com/office/drawing/2014/main" id="{6E899E6C-558C-950D-AACE-666F4910120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a:t>
            </a:r>
            <a:r>
              <a:rPr lang="en-US" sz="2400" b="1" dirty="0">
                <a:latin typeface="Montserrat"/>
                <a:ea typeface="Montserrat"/>
                <a:cs typeface="Montserrat"/>
                <a:sym typeface="Montserrat"/>
              </a:rPr>
              <a:t>3 (Optional)</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935777F9-D82A-2939-0C57-126FBC7D4C26}"/>
              </a:ext>
            </a:extLst>
          </p:cNvPr>
          <p:cNvSpPr txBox="1"/>
          <p:nvPr/>
        </p:nvSpPr>
        <p:spPr>
          <a:xfrm>
            <a:off x="255178" y="889964"/>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 Validation against the </a:t>
            </a:r>
            <a:r>
              <a:rPr lang="en-IN" b="1" dirty="0" err="1">
                <a:latin typeface="Verdana" panose="020B0604030504040204" pitchFamily="34" charset="0"/>
                <a:ea typeface="Verdana" panose="020B0604030504040204" pitchFamily="34" charset="0"/>
              </a:rPr>
              <a:t>usecases</a:t>
            </a:r>
            <a:r>
              <a:rPr lang="en-IN" b="1" dirty="0">
                <a:latin typeface="Verdana" panose="020B0604030504040204" pitchFamily="34" charset="0"/>
                <a:ea typeface="Verdana" panose="020B0604030504040204" pitchFamily="34" charset="0"/>
              </a:rPr>
              <a:t> and test cases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50E0AFF1-61ED-C447-3C38-7CFBBF62CEE8}"/>
              </a:ext>
            </a:extLst>
          </p:cNvPr>
          <p:cNvPicPr>
            <a:picLocks noChangeAspect="1"/>
          </p:cNvPicPr>
          <p:nvPr/>
        </p:nvPicPr>
        <p:blipFill>
          <a:blip r:embed="rId2"/>
          <a:srcRect l="1145" t="13746" r="1776" b="5324"/>
          <a:stretch/>
        </p:blipFill>
        <p:spPr>
          <a:xfrm>
            <a:off x="450221" y="1310326"/>
            <a:ext cx="4514857" cy="2352390"/>
          </a:xfrm>
          <a:prstGeom prst="rect">
            <a:avLst/>
          </a:prstGeom>
        </p:spPr>
      </p:pic>
      <p:pic>
        <p:nvPicPr>
          <p:cNvPr id="8" name="Picture 7">
            <a:extLst>
              <a:ext uri="{FF2B5EF4-FFF2-40B4-BE49-F238E27FC236}">
                <a16:creationId xmlns:a16="http://schemas.microsoft.com/office/drawing/2014/main" id="{016559FA-7B30-6C68-A027-AFFCDD833890}"/>
              </a:ext>
            </a:extLst>
          </p:cNvPr>
          <p:cNvPicPr>
            <a:picLocks noChangeAspect="1"/>
          </p:cNvPicPr>
          <p:nvPr/>
        </p:nvPicPr>
        <p:blipFill>
          <a:blip r:embed="rId3"/>
          <a:srcRect l="31255" t="18848" r="34577" b="20602"/>
          <a:stretch/>
        </p:blipFill>
        <p:spPr>
          <a:xfrm>
            <a:off x="5363852" y="1310326"/>
            <a:ext cx="2516955" cy="2352391"/>
          </a:xfrm>
          <a:prstGeom prst="rect">
            <a:avLst/>
          </a:prstGeom>
        </p:spPr>
      </p:pic>
      <p:pic>
        <p:nvPicPr>
          <p:cNvPr id="10" name="Picture 9">
            <a:extLst>
              <a:ext uri="{FF2B5EF4-FFF2-40B4-BE49-F238E27FC236}">
                <a16:creationId xmlns:a16="http://schemas.microsoft.com/office/drawing/2014/main" id="{1A59BC70-DED5-6580-2AC9-E5F3E74928E7}"/>
              </a:ext>
            </a:extLst>
          </p:cNvPr>
          <p:cNvPicPr>
            <a:picLocks noChangeAspect="1"/>
          </p:cNvPicPr>
          <p:nvPr/>
        </p:nvPicPr>
        <p:blipFill>
          <a:blip r:embed="rId4"/>
          <a:srcRect l="31735" t="38624" r="32962" b="7011"/>
          <a:stretch/>
        </p:blipFill>
        <p:spPr>
          <a:xfrm>
            <a:off x="8279581" y="1310326"/>
            <a:ext cx="2596250" cy="2498714"/>
          </a:xfrm>
          <a:prstGeom prst="rect">
            <a:avLst/>
          </a:prstGeom>
        </p:spPr>
      </p:pic>
      <p:pic>
        <p:nvPicPr>
          <p:cNvPr id="12" name="Picture 11">
            <a:extLst>
              <a:ext uri="{FF2B5EF4-FFF2-40B4-BE49-F238E27FC236}">
                <a16:creationId xmlns:a16="http://schemas.microsoft.com/office/drawing/2014/main" id="{37FC2E23-A9FD-E3D8-C80C-7F409EAE126C}"/>
              </a:ext>
            </a:extLst>
          </p:cNvPr>
          <p:cNvPicPr>
            <a:picLocks noChangeAspect="1"/>
          </p:cNvPicPr>
          <p:nvPr/>
        </p:nvPicPr>
        <p:blipFill>
          <a:blip r:embed="rId5"/>
          <a:srcRect l="16266" t="13884" r="10882" b="7444"/>
          <a:stretch/>
        </p:blipFill>
        <p:spPr>
          <a:xfrm>
            <a:off x="450221" y="3796965"/>
            <a:ext cx="4514856" cy="2676079"/>
          </a:xfrm>
          <a:prstGeom prst="rect">
            <a:avLst/>
          </a:prstGeom>
        </p:spPr>
      </p:pic>
      <p:pic>
        <p:nvPicPr>
          <p:cNvPr id="14" name="Picture 13">
            <a:extLst>
              <a:ext uri="{FF2B5EF4-FFF2-40B4-BE49-F238E27FC236}">
                <a16:creationId xmlns:a16="http://schemas.microsoft.com/office/drawing/2014/main" id="{96CE1DB1-D973-AA15-1A95-07A98074FD45}"/>
              </a:ext>
            </a:extLst>
          </p:cNvPr>
          <p:cNvPicPr>
            <a:picLocks noChangeAspect="1"/>
          </p:cNvPicPr>
          <p:nvPr/>
        </p:nvPicPr>
        <p:blipFill>
          <a:blip r:embed="rId6"/>
          <a:srcRect l="33792" t="19107" r="15177" b="8711"/>
          <a:stretch/>
        </p:blipFill>
        <p:spPr>
          <a:xfrm>
            <a:off x="5782380" y="3809040"/>
            <a:ext cx="5322395" cy="2886347"/>
          </a:xfrm>
          <a:prstGeom prst="rect">
            <a:avLst/>
          </a:prstGeom>
        </p:spPr>
      </p:pic>
    </p:spTree>
    <p:extLst>
      <p:ext uri="{BB962C8B-B14F-4D97-AF65-F5344CB8AC3E}">
        <p14:creationId xmlns:p14="http://schemas.microsoft.com/office/powerpoint/2010/main" val="3238600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169AD-D477-B421-A257-FDD0034A290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66397E-3E95-E3F3-A398-155A9D2E0D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4" name="Google Shape;125;p3">
            <a:extLst>
              <a:ext uri="{FF2B5EF4-FFF2-40B4-BE49-F238E27FC236}">
                <a16:creationId xmlns:a16="http://schemas.microsoft.com/office/drawing/2014/main" id="{2FCA923D-30D6-2DCE-FB3C-0EE6D236484E}"/>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a:t>
            </a:r>
            <a:r>
              <a:rPr lang="en-US" sz="2400" b="1" dirty="0">
                <a:latin typeface="Montserrat"/>
                <a:ea typeface="Montserrat"/>
                <a:cs typeface="Montserrat"/>
                <a:sym typeface="Montserrat"/>
              </a:rPr>
              <a:t>CODE</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B5EDBD2-79C4-64D7-7A98-2020096BA448}"/>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Results(sending temperature and humidity values to </a:t>
            </a:r>
            <a:r>
              <a:rPr lang="en-IN" sz="1600" b="1" dirty="0" err="1">
                <a:latin typeface="Verdana" panose="020B0604030504040204" pitchFamily="34" charset="0"/>
                <a:ea typeface="Verdana" panose="020B0604030504040204" pitchFamily="34" charset="0"/>
              </a:rPr>
              <a:t>thingspeak</a:t>
            </a:r>
            <a:r>
              <a:rPr lang="en-IN" sz="1600" b="1" dirty="0">
                <a:latin typeface="+mj-lt"/>
                <a:ea typeface="Verdana" panose="020B0604030504040204" pitchFamily="34" charset="0"/>
              </a:rPr>
              <a:t>)</a:t>
            </a:r>
          </a:p>
          <a:p>
            <a:pPr>
              <a:lnSpc>
                <a:spcPts val="1425"/>
              </a:lnSpc>
              <a:buNone/>
            </a:pPr>
            <a:endParaRPr lang="en-IN" sz="1600" dirty="0">
              <a:latin typeface="+mj-lt"/>
              <a:ea typeface="Verdana" panose="020B0604030504040204" pitchFamily="34" charset="0"/>
            </a:endParaRPr>
          </a:p>
          <a:p>
            <a:pPr>
              <a:lnSpc>
                <a:spcPts val="1425"/>
              </a:lnSpc>
              <a:buNone/>
            </a:pPr>
            <a:r>
              <a:rPr lang="en-IN" b="0" dirty="0">
                <a:solidFill>
                  <a:srgbClr val="0000FF"/>
                </a:solidFill>
                <a:effectLst/>
                <a:latin typeface="+mj-lt"/>
              </a:rPr>
              <a:t>#include</a:t>
            </a:r>
            <a:r>
              <a:rPr lang="en-IN" b="0" dirty="0">
                <a:solidFill>
                  <a:srgbClr val="000000"/>
                </a:solidFill>
                <a:effectLst/>
                <a:latin typeface="+mj-lt"/>
              </a:rPr>
              <a:t> </a:t>
            </a:r>
            <a:r>
              <a:rPr lang="en-IN" b="0" dirty="0">
                <a:solidFill>
                  <a:srgbClr val="0000FF"/>
                </a:solidFill>
                <a:effectLst/>
                <a:latin typeface="+mj-lt"/>
              </a:rPr>
              <a:t>&lt;</a:t>
            </a:r>
            <a:r>
              <a:rPr lang="en-IN" b="0" dirty="0" err="1">
                <a:solidFill>
                  <a:srgbClr val="A31515"/>
                </a:solidFill>
                <a:effectLst/>
                <a:latin typeface="+mj-lt"/>
              </a:rPr>
              <a:t>WiFi.h</a:t>
            </a:r>
            <a:r>
              <a:rPr lang="en-IN" b="0" dirty="0">
                <a:solidFill>
                  <a:srgbClr val="0000FF"/>
                </a:solidFill>
                <a:effectLst/>
                <a:latin typeface="+mj-lt"/>
              </a:rPr>
              <a:t>&gt;</a:t>
            </a:r>
            <a:endParaRPr lang="en-IN" b="0" dirty="0">
              <a:solidFill>
                <a:srgbClr val="000000"/>
              </a:solidFill>
              <a:effectLst/>
              <a:latin typeface="+mj-lt"/>
            </a:endParaRPr>
          </a:p>
          <a:p>
            <a:pPr>
              <a:lnSpc>
                <a:spcPts val="1425"/>
              </a:lnSpc>
              <a:buNone/>
            </a:pPr>
            <a:r>
              <a:rPr lang="en-IN" b="0" dirty="0">
                <a:solidFill>
                  <a:srgbClr val="0000FF"/>
                </a:solidFill>
                <a:effectLst/>
                <a:latin typeface="+mj-lt"/>
              </a:rPr>
              <a:t>#include</a:t>
            </a:r>
            <a:r>
              <a:rPr lang="en-IN" b="0" dirty="0">
                <a:solidFill>
                  <a:srgbClr val="000000"/>
                </a:solidFill>
                <a:effectLst/>
                <a:latin typeface="+mj-lt"/>
              </a:rPr>
              <a:t> </a:t>
            </a:r>
            <a:r>
              <a:rPr lang="en-IN" b="0" dirty="0">
                <a:solidFill>
                  <a:srgbClr val="0000FF"/>
                </a:solidFill>
                <a:effectLst/>
                <a:latin typeface="+mj-lt"/>
              </a:rPr>
              <a:t>"</a:t>
            </a:r>
            <a:r>
              <a:rPr lang="en-IN" b="0" dirty="0" err="1">
                <a:solidFill>
                  <a:srgbClr val="A31515"/>
                </a:solidFill>
                <a:effectLst/>
                <a:latin typeface="+mj-lt"/>
              </a:rPr>
              <a:t>DHTesp.h</a:t>
            </a:r>
            <a:r>
              <a:rPr lang="en-IN" b="0" dirty="0">
                <a:solidFill>
                  <a:srgbClr val="0000FF"/>
                </a:solidFill>
                <a:effectLst/>
                <a:latin typeface="+mj-lt"/>
              </a:rPr>
              <a:t>"</a:t>
            </a:r>
            <a:endParaRPr lang="en-IN" b="0" dirty="0">
              <a:solidFill>
                <a:srgbClr val="000000"/>
              </a:solidFill>
              <a:effectLst/>
              <a:latin typeface="+mj-lt"/>
            </a:endParaRPr>
          </a:p>
          <a:p>
            <a:pPr>
              <a:lnSpc>
                <a:spcPts val="1425"/>
              </a:lnSpc>
              <a:buNone/>
            </a:pPr>
            <a:r>
              <a:rPr lang="en-IN" b="0" dirty="0">
                <a:solidFill>
                  <a:srgbClr val="0000FF"/>
                </a:solidFill>
                <a:effectLst/>
                <a:latin typeface="+mj-lt"/>
              </a:rPr>
              <a:t>#include</a:t>
            </a:r>
            <a:r>
              <a:rPr lang="en-IN" b="0" dirty="0">
                <a:solidFill>
                  <a:srgbClr val="000000"/>
                </a:solidFill>
                <a:effectLst/>
                <a:latin typeface="+mj-lt"/>
              </a:rPr>
              <a:t> </a:t>
            </a:r>
            <a:r>
              <a:rPr lang="en-IN" b="0" dirty="0">
                <a:solidFill>
                  <a:srgbClr val="0000FF"/>
                </a:solidFill>
                <a:effectLst/>
                <a:latin typeface="+mj-lt"/>
              </a:rPr>
              <a:t>"</a:t>
            </a:r>
            <a:r>
              <a:rPr lang="en-IN" b="0" dirty="0" err="1">
                <a:solidFill>
                  <a:srgbClr val="A31515"/>
                </a:solidFill>
                <a:effectLst/>
                <a:latin typeface="+mj-lt"/>
              </a:rPr>
              <a:t>ThingSpeak.h</a:t>
            </a:r>
            <a:r>
              <a:rPr lang="en-IN" b="0" dirty="0">
                <a:solidFill>
                  <a:srgbClr val="0000FF"/>
                </a:solidFill>
                <a:effectLst/>
                <a:latin typeface="+mj-lt"/>
              </a:rPr>
              <a:t>"</a:t>
            </a:r>
            <a:endParaRPr lang="en-IN" b="0" dirty="0">
              <a:solidFill>
                <a:srgbClr val="000000"/>
              </a:solidFill>
              <a:effectLst/>
              <a:latin typeface="+mj-lt"/>
            </a:endParaRPr>
          </a:p>
          <a:p>
            <a:pPr>
              <a:lnSpc>
                <a:spcPts val="1425"/>
              </a:lnSpc>
              <a:buNone/>
            </a:pPr>
            <a:br>
              <a:rPr lang="en-IN" b="0" dirty="0">
                <a:solidFill>
                  <a:srgbClr val="000000"/>
                </a:solidFill>
                <a:effectLst/>
                <a:latin typeface="+mj-lt"/>
              </a:rPr>
            </a:br>
            <a:r>
              <a:rPr lang="en-IN" b="0" dirty="0" err="1">
                <a:solidFill>
                  <a:srgbClr val="0000FF"/>
                </a:solidFill>
                <a:effectLst/>
                <a:latin typeface="+mj-lt"/>
              </a:rPr>
              <a:t>const</a:t>
            </a:r>
            <a:r>
              <a:rPr lang="en-IN" b="0" dirty="0">
                <a:solidFill>
                  <a:srgbClr val="000000"/>
                </a:solidFill>
                <a:effectLst/>
                <a:latin typeface="+mj-lt"/>
              </a:rPr>
              <a:t> </a:t>
            </a:r>
            <a:r>
              <a:rPr lang="en-IN" b="0" dirty="0">
                <a:solidFill>
                  <a:srgbClr val="0000FF"/>
                </a:solidFill>
                <a:effectLst/>
                <a:latin typeface="+mj-lt"/>
              </a:rPr>
              <a:t>int</a:t>
            </a:r>
            <a:r>
              <a:rPr lang="en-IN" b="0" dirty="0">
                <a:solidFill>
                  <a:srgbClr val="000000"/>
                </a:solidFill>
                <a:effectLst/>
                <a:latin typeface="+mj-lt"/>
              </a:rPr>
              <a:t> DHT_PIN = </a:t>
            </a:r>
            <a:r>
              <a:rPr lang="en-IN" b="0" dirty="0">
                <a:solidFill>
                  <a:srgbClr val="098658"/>
                </a:solidFill>
                <a:effectLst/>
                <a:latin typeface="+mj-lt"/>
              </a:rPr>
              <a:t>15</a:t>
            </a:r>
            <a:r>
              <a:rPr lang="en-IN" b="0" dirty="0">
                <a:solidFill>
                  <a:srgbClr val="000000"/>
                </a:solidFill>
                <a:effectLst/>
                <a:latin typeface="+mj-lt"/>
              </a:rPr>
              <a:t>;</a:t>
            </a:r>
          </a:p>
          <a:p>
            <a:pPr>
              <a:lnSpc>
                <a:spcPts val="1425"/>
              </a:lnSpc>
              <a:buNone/>
            </a:pPr>
            <a:r>
              <a:rPr lang="en-IN" b="0" dirty="0" err="1">
                <a:solidFill>
                  <a:srgbClr val="0000FF"/>
                </a:solidFill>
                <a:effectLst/>
                <a:latin typeface="+mj-lt"/>
              </a:rPr>
              <a:t>const</a:t>
            </a:r>
            <a:r>
              <a:rPr lang="en-IN" b="0" dirty="0">
                <a:solidFill>
                  <a:srgbClr val="000000"/>
                </a:solidFill>
                <a:effectLst/>
                <a:latin typeface="+mj-lt"/>
              </a:rPr>
              <a:t> </a:t>
            </a:r>
            <a:r>
              <a:rPr lang="en-IN" b="0" dirty="0">
                <a:solidFill>
                  <a:srgbClr val="0000FF"/>
                </a:solidFill>
                <a:effectLst/>
                <a:latin typeface="+mj-lt"/>
              </a:rPr>
              <a:t>int</a:t>
            </a:r>
            <a:r>
              <a:rPr lang="en-IN" b="0" dirty="0">
                <a:solidFill>
                  <a:srgbClr val="000000"/>
                </a:solidFill>
                <a:effectLst/>
                <a:latin typeface="+mj-lt"/>
              </a:rPr>
              <a:t> LED_PIN = </a:t>
            </a:r>
            <a:r>
              <a:rPr lang="en-IN" b="0" dirty="0">
                <a:solidFill>
                  <a:srgbClr val="098658"/>
                </a:solidFill>
                <a:effectLst/>
                <a:latin typeface="+mj-lt"/>
              </a:rPr>
              <a:t>13</a:t>
            </a:r>
            <a:r>
              <a:rPr lang="en-IN" b="0" dirty="0">
                <a:solidFill>
                  <a:srgbClr val="000000"/>
                </a:solidFill>
                <a:effectLst/>
                <a:latin typeface="+mj-lt"/>
              </a:rPr>
              <a:t>;</a:t>
            </a:r>
          </a:p>
          <a:p>
            <a:pPr>
              <a:lnSpc>
                <a:spcPts val="1425"/>
              </a:lnSpc>
              <a:buNone/>
            </a:pPr>
            <a:r>
              <a:rPr lang="en-IN" b="0" dirty="0" err="1">
                <a:solidFill>
                  <a:srgbClr val="0000FF"/>
                </a:solidFill>
                <a:effectLst/>
                <a:latin typeface="+mj-lt"/>
              </a:rPr>
              <a:t>const</a:t>
            </a:r>
            <a:r>
              <a:rPr lang="en-IN" b="0" dirty="0">
                <a:solidFill>
                  <a:srgbClr val="000000"/>
                </a:solidFill>
                <a:effectLst/>
                <a:latin typeface="+mj-lt"/>
              </a:rPr>
              <a:t> </a:t>
            </a:r>
            <a:r>
              <a:rPr lang="en-IN" b="0" dirty="0">
                <a:solidFill>
                  <a:srgbClr val="0000FF"/>
                </a:solidFill>
                <a:effectLst/>
                <a:latin typeface="+mj-lt"/>
              </a:rPr>
              <a:t>char</a:t>
            </a:r>
            <a:r>
              <a:rPr lang="en-IN" b="0" dirty="0">
                <a:solidFill>
                  <a:srgbClr val="000000"/>
                </a:solidFill>
                <a:effectLst/>
                <a:latin typeface="+mj-lt"/>
              </a:rPr>
              <a:t>* WIFI_NAME = </a:t>
            </a:r>
            <a:r>
              <a:rPr lang="en-IN" b="0" dirty="0">
                <a:solidFill>
                  <a:srgbClr val="A31515"/>
                </a:solidFill>
                <a:effectLst/>
                <a:latin typeface="+mj-lt"/>
              </a:rPr>
              <a:t>"</a:t>
            </a:r>
            <a:r>
              <a:rPr lang="en-IN" b="0" dirty="0" err="1">
                <a:solidFill>
                  <a:srgbClr val="A31515"/>
                </a:solidFill>
                <a:effectLst/>
                <a:latin typeface="+mj-lt"/>
              </a:rPr>
              <a:t>Wokwi</a:t>
            </a:r>
            <a:r>
              <a:rPr lang="en-IN" b="0" dirty="0">
                <a:solidFill>
                  <a:srgbClr val="A31515"/>
                </a:solidFill>
                <a:effectLst/>
                <a:latin typeface="+mj-lt"/>
              </a:rPr>
              <a:t>-GUEST"</a:t>
            </a:r>
            <a:r>
              <a:rPr lang="en-IN" b="0" dirty="0">
                <a:solidFill>
                  <a:srgbClr val="000000"/>
                </a:solidFill>
                <a:effectLst/>
                <a:latin typeface="+mj-lt"/>
              </a:rPr>
              <a:t>;</a:t>
            </a:r>
          </a:p>
          <a:p>
            <a:pPr>
              <a:lnSpc>
                <a:spcPts val="1425"/>
              </a:lnSpc>
              <a:buNone/>
            </a:pPr>
            <a:r>
              <a:rPr lang="en-IN" b="0" dirty="0" err="1">
                <a:solidFill>
                  <a:srgbClr val="0000FF"/>
                </a:solidFill>
                <a:effectLst/>
                <a:latin typeface="+mj-lt"/>
              </a:rPr>
              <a:t>const</a:t>
            </a:r>
            <a:r>
              <a:rPr lang="en-IN" b="0" dirty="0">
                <a:solidFill>
                  <a:srgbClr val="000000"/>
                </a:solidFill>
                <a:effectLst/>
                <a:latin typeface="+mj-lt"/>
              </a:rPr>
              <a:t> </a:t>
            </a:r>
            <a:r>
              <a:rPr lang="en-IN" b="0" dirty="0">
                <a:solidFill>
                  <a:srgbClr val="0000FF"/>
                </a:solidFill>
                <a:effectLst/>
                <a:latin typeface="+mj-lt"/>
              </a:rPr>
              <a:t>char</a:t>
            </a:r>
            <a:r>
              <a:rPr lang="en-IN" b="0" dirty="0">
                <a:solidFill>
                  <a:srgbClr val="000000"/>
                </a:solidFill>
                <a:effectLst/>
                <a:latin typeface="+mj-lt"/>
              </a:rPr>
              <a:t>* WIFI_PASSWORD = </a:t>
            </a:r>
            <a:r>
              <a:rPr lang="en-IN" b="0" dirty="0">
                <a:solidFill>
                  <a:srgbClr val="A31515"/>
                </a:solidFill>
                <a:effectLst/>
                <a:latin typeface="+mj-lt"/>
              </a:rPr>
              <a:t>""</a:t>
            </a:r>
            <a:r>
              <a:rPr lang="en-IN" b="0" dirty="0">
                <a:solidFill>
                  <a:srgbClr val="000000"/>
                </a:solidFill>
                <a:effectLst/>
                <a:latin typeface="+mj-lt"/>
              </a:rPr>
              <a:t>;</a:t>
            </a:r>
          </a:p>
          <a:p>
            <a:pPr>
              <a:lnSpc>
                <a:spcPts val="1425"/>
              </a:lnSpc>
              <a:buNone/>
            </a:pPr>
            <a:r>
              <a:rPr lang="en-IN" b="0" dirty="0" err="1">
                <a:solidFill>
                  <a:srgbClr val="0000FF"/>
                </a:solidFill>
                <a:effectLst/>
                <a:latin typeface="+mj-lt"/>
              </a:rPr>
              <a:t>const</a:t>
            </a:r>
            <a:r>
              <a:rPr lang="en-IN" b="0" dirty="0">
                <a:solidFill>
                  <a:srgbClr val="000000"/>
                </a:solidFill>
                <a:effectLst/>
                <a:latin typeface="+mj-lt"/>
              </a:rPr>
              <a:t> </a:t>
            </a:r>
            <a:r>
              <a:rPr lang="en-IN" b="0" dirty="0">
                <a:solidFill>
                  <a:srgbClr val="0000FF"/>
                </a:solidFill>
                <a:effectLst/>
                <a:latin typeface="+mj-lt"/>
              </a:rPr>
              <a:t>int</a:t>
            </a:r>
            <a:r>
              <a:rPr lang="en-IN" b="0" dirty="0">
                <a:solidFill>
                  <a:srgbClr val="000000"/>
                </a:solidFill>
                <a:effectLst/>
                <a:latin typeface="+mj-lt"/>
              </a:rPr>
              <a:t> </a:t>
            </a:r>
            <a:r>
              <a:rPr lang="en-IN" b="0" dirty="0" err="1">
                <a:solidFill>
                  <a:srgbClr val="000000"/>
                </a:solidFill>
                <a:effectLst/>
                <a:latin typeface="+mj-lt"/>
              </a:rPr>
              <a:t>myChannelNumber</a:t>
            </a:r>
            <a:r>
              <a:rPr lang="en-IN" b="0" dirty="0">
                <a:solidFill>
                  <a:srgbClr val="000000"/>
                </a:solidFill>
                <a:effectLst/>
                <a:latin typeface="+mj-lt"/>
              </a:rPr>
              <a:t> =</a:t>
            </a:r>
            <a:r>
              <a:rPr lang="en-IN" b="0" dirty="0">
                <a:solidFill>
                  <a:srgbClr val="098658"/>
                </a:solidFill>
                <a:effectLst/>
                <a:latin typeface="+mj-lt"/>
              </a:rPr>
              <a:t>2866225</a:t>
            </a:r>
            <a:r>
              <a:rPr lang="en-IN" b="0" dirty="0">
                <a:solidFill>
                  <a:srgbClr val="000000"/>
                </a:solidFill>
                <a:effectLst/>
                <a:latin typeface="+mj-lt"/>
              </a:rPr>
              <a:t> ;</a:t>
            </a:r>
          </a:p>
          <a:p>
            <a:pPr>
              <a:lnSpc>
                <a:spcPts val="1425"/>
              </a:lnSpc>
              <a:buNone/>
            </a:pPr>
            <a:r>
              <a:rPr lang="en-IN" b="0" dirty="0" err="1">
                <a:solidFill>
                  <a:srgbClr val="0000FF"/>
                </a:solidFill>
                <a:effectLst/>
                <a:latin typeface="+mj-lt"/>
              </a:rPr>
              <a:t>const</a:t>
            </a:r>
            <a:r>
              <a:rPr lang="en-IN" b="0" dirty="0">
                <a:solidFill>
                  <a:srgbClr val="000000"/>
                </a:solidFill>
                <a:effectLst/>
                <a:latin typeface="+mj-lt"/>
              </a:rPr>
              <a:t> </a:t>
            </a:r>
            <a:r>
              <a:rPr lang="en-IN" b="0" dirty="0">
                <a:solidFill>
                  <a:srgbClr val="0000FF"/>
                </a:solidFill>
                <a:effectLst/>
                <a:latin typeface="+mj-lt"/>
              </a:rPr>
              <a:t>char</a:t>
            </a:r>
            <a:r>
              <a:rPr lang="en-IN" b="0" dirty="0">
                <a:solidFill>
                  <a:srgbClr val="000000"/>
                </a:solidFill>
                <a:effectLst/>
                <a:latin typeface="+mj-lt"/>
              </a:rPr>
              <a:t>* </a:t>
            </a:r>
            <a:r>
              <a:rPr lang="en-IN" b="0" dirty="0" err="1">
                <a:solidFill>
                  <a:srgbClr val="000000"/>
                </a:solidFill>
                <a:effectLst/>
                <a:latin typeface="+mj-lt"/>
              </a:rPr>
              <a:t>myApiKey</a:t>
            </a:r>
            <a:r>
              <a:rPr lang="en-IN" b="0" dirty="0">
                <a:solidFill>
                  <a:srgbClr val="000000"/>
                </a:solidFill>
                <a:effectLst/>
                <a:latin typeface="+mj-lt"/>
              </a:rPr>
              <a:t> = </a:t>
            </a:r>
            <a:r>
              <a:rPr lang="en-IN" b="0" dirty="0">
                <a:solidFill>
                  <a:srgbClr val="A31515"/>
                </a:solidFill>
                <a:effectLst/>
                <a:latin typeface="+mj-lt"/>
              </a:rPr>
              <a:t>"TO8PY8HLI21L887U"</a:t>
            </a:r>
            <a:r>
              <a:rPr lang="en-IN" b="0" dirty="0">
                <a:solidFill>
                  <a:srgbClr val="000000"/>
                </a:solidFill>
                <a:effectLst/>
                <a:latin typeface="+mj-lt"/>
              </a:rPr>
              <a:t>;</a:t>
            </a:r>
          </a:p>
          <a:p>
            <a:pPr>
              <a:lnSpc>
                <a:spcPts val="1425"/>
              </a:lnSpc>
              <a:buNone/>
            </a:pPr>
            <a:r>
              <a:rPr lang="en-IN" b="0" dirty="0" err="1">
                <a:solidFill>
                  <a:srgbClr val="0000FF"/>
                </a:solidFill>
                <a:effectLst/>
                <a:latin typeface="+mj-lt"/>
              </a:rPr>
              <a:t>const</a:t>
            </a:r>
            <a:r>
              <a:rPr lang="en-IN" b="0" dirty="0">
                <a:solidFill>
                  <a:srgbClr val="000000"/>
                </a:solidFill>
                <a:effectLst/>
                <a:latin typeface="+mj-lt"/>
              </a:rPr>
              <a:t> </a:t>
            </a:r>
            <a:r>
              <a:rPr lang="en-IN" b="0" dirty="0">
                <a:solidFill>
                  <a:srgbClr val="0000FF"/>
                </a:solidFill>
                <a:effectLst/>
                <a:latin typeface="+mj-lt"/>
              </a:rPr>
              <a:t>char</a:t>
            </a:r>
            <a:r>
              <a:rPr lang="en-IN" b="0" dirty="0">
                <a:solidFill>
                  <a:srgbClr val="000000"/>
                </a:solidFill>
                <a:effectLst/>
                <a:latin typeface="+mj-lt"/>
              </a:rPr>
              <a:t>* server = </a:t>
            </a:r>
            <a:r>
              <a:rPr lang="en-IN" b="0" dirty="0">
                <a:solidFill>
                  <a:srgbClr val="A31515"/>
                </a:solidFill>
                <a:effectLst/>
                <a:latin typeface="+mj-lt"/>
              </a:rPr>
              <a:t>"api.thingspeak.com"</a:t>
            </a:r>
            <a:r>
              <a:rPr lang="en-IN" b="0" dirty="0">
                <a:solidFill>
                  <a:srgbClr val="000000"/>
                </a:solidFill>
                <a:effectLst/>
                <a:latin typeface="+mj-lt"/>
              </a:rPr>
              <a:t>;</a:t>
            </a:r>
          </a:p>
          <a:p>
            <a:pPr>
              <a:lnSpc>
                <a:spcPts val="1425"/>
              </a:lnSpc>
              <a:buNone/>
            </a:pPr>
            <a:br>
              <a:rPr lang="en-IN" b="0" dirty="0">
                <a:solidFill>
                  <a:srgbClr val="000000"/>
                </a:solidFill>
                <a:effectLst/>
                <a:latin typeface="+mj-lt"/>
              </a:rPr>
            </a:br>
            <a:r>
              <a:rPr lang="en-IN" b="0" dirty="0" err="1">
                <a:solidFill>
                  <a:srgbClr val="000000"/>
                </a:solidFill>
                <a:effectLst/>
                <a:latin typeface="+mj-lt"/>
              </a:rPr>
              <a:t>DHTesp</a:t>
            </a:r>
            <a:r>
              <a:rPr lang="en-IN" b="0" dirty="0">
                <a:solidFill>
                  <a:srgbClr val="000000"/>
                </a:solidFill>
                <a:effectLst/>
                <a:latin typeface="+mj-lt"/>
              </a:rPr>
              <a:t> </a:t>
            </a:r>
            <a:r>
              <a:rPr lang="en-IN" b="0" dirty="0" err="1">
                <a:solidFill>
                  <a:srgbClr val="000000"/>
                </a:solidFill>
                <a:effectLst/>
                <a:latin typeface="+mj-lt"/>
              </a:rPr>
              <a:t>dhtSensor</a:t>
            </a:r>
            <a:r>
              <a:rPr lang="en-IN" b="0" dirty="0">
                <a:solidFill>
                  <a:srgbClr val="000000"/>
                </a:solidFill>
                <a:effectLst/>
                <a:latin typeface="+mj-lt"/>
              </a:rPr>
              <a:t>;</a:t>
            </a:r>
          </a:p>
          <a:p>
            <a:pPr>
              <a:lnSpc>
                <a:spcPts val="1425"/>
              </a:lnSpc>
              <a:buNone/>
            </a:pPr>
            <a:r>
              <a:rPr lang="en-IN" b="0" dirty="0" err="1">
                <a:solidFill>
                  <a:srgbClr val="000000"/>
                </a:solidFill>
                <a:effectLst/>
                <a:latin typeface="+mj-lt"/>
              </a:rPr>
              <a:t>WiFiClient</a:t>
            </a:r>
            <a:r>
              <a:rPr lang="en-IN" b="0" dirty="0">
                <a:solidFill>
                  <a:srgbClr val="000000"/>
                </a:solidFill>
                <a:effectLst/>
                <a:latin typeface="+mj-lt"/>
              </a:rPr>
              <a:t> client;</a:t>
            </a:r>
          </a:p>
          <a:p>
            <a:pPr>
              <a:lnSpc>
                <a:spcPts val="1425"/>
              </a:lnSpc>
              <a:buNone/>
            </a:pPr>
            <a:br>
              <a:rPr lang="en-IN" b="0" dirty="0">
                <a:solidFill>
                  <a:srgbClr val="000000"/>
                </a:solidFill>
                <a:effectLst/>
                <a:latin typeface="+mj-lt"/>
              </a:rPr>
            </a:br>
            <a:r>
              <a:rPr lang="en-IN" b="0" dirty="0">
                <a:solidFill>
                  <a:srgbClr val="0000FF"/>
                </a:solidFill>
                <a:effectLst/>
                <a:latin typeface="+mj-lt"/>
              </a:rPr>
              <a:t>void</a:t>
            </a:r>
            <a:r>
              <a:rPr lang="en-IN" b="0" dirty="0">
                <a:solidFill>
                  <a:srgbClr val="000000"/>
                </a:solidFill>
                <a:effectLst/>
                <a:latin typeface="+mj-lt"/>
              </a:rPr>
              <a:t> </a:t>
            </a:r>
            <a:r>
              <a:rPr lang="en-IN" b="0" dirty="0">
                <a:solidFill>
                  <a:srgbClr val="5E6D03"/>
                </a:solidFill>
                <a:effectLst/>
                <a:latin typeface="+mj-lt"/>
              </a:rPr>
              <a:t>setup</a:t>
            </a:r>
            <a:r>
              <a:rPr lang="en-IN" b="0" dirty="0">
                <a:solidFill>
                  <a:srgbClr val="000000"/>
                </a:solidFill>
                <a:effectLst/>
                <a:latin typeface="+mj-lt"/>
              </a:rPr>
              <a:t>() {</a:t>
            </a:r>
          </a:p>
          <a:p>
            <a:pPr>
              <a:lnSpc>
                <a:spcPts val="1425"/>
              </a:lnSpc>
              <a:buNone/>
            </a:pPr>
            <a:r>
              <a:rPr lang="en-IN" b="0" dirty="0">
                <a:solidFill>
                  <a:srgbClr val="000000"/>
                </a:solidFill>
                <a:effectLst/>
                <a:latin typeface="+mj-lt"/>
              </a:rPr>
              <a:t>  </a:t>
            </a:r>
            <a:r>
              <a:rPr lang="en-IN" b="1" dirty="0" err="1">
                <a:solidFill>
                  <a:srgbClr val="E97366"/>
                </a:solidFill>
                <a:effectLst/>
                <a:latin typeface="+mj-lt"/>
              </a:rPr>
              <a:t>Serial</a:t>
            </a:r>
            <a:r>
              <a:rPr lang="en-IN" b="0" dirty="0" err="1">
                <a:solidFill>
                  <a:srgbClr val="000000"/>
                </a:solidFill>
                <a:effectLst/>
                <a:latin typeface="+mj-lt"/>
              </a:rPr>
              <a:t>.</a:t>
            </a:r>
            <a:r>
              <a:rPr lang="en-IN" b="0" dirty="0" err="1">
                <a:solidFill>
                  <a:srgbClr val="E97366"/>
                </a:solidFill>
                <a:effectLst/>
                <a:latin typeface="+mj-lt"/>
              </a:rPr>
              <a:t>begin</a:t>
            </a:r>
            <a:r>
              <a:rPr lang="en-IN" b="0" dirty="0">
                <a:solidFill>
                  <a:srgbClr val="000000"/>
                </a:solidFill>
                <a:effectLst/>
                <a:latin typeface="+mj-lt"/>
              </a:rPr>
              <a:t>(</a:t>
            </a:r>
            <a:r>
              <a:rPr lang="en-IN" b="0" dirty="0">
                <a:solidFill>
                  <a:srgbClr val="098658"/>
                </a:solidFill>
                <a:effectLst/>
                <a:latin typeface="+mj-lt"/>
              </a:rPr>
              <a:t>115200</a:t>
            </a:r>
            <a:r>
              <a:rPr lang="en-IN" b="0" dirty="0">
                <a:solidFill>
                  <a:srgbClr val="000000"/>
                </a:solidFill>
                <a:effectLst/>
                <a:latin typeface="+mj-lt"/>
              </a:rPr>
              <a:t>);</a:t>
            </a:r>
          </a:p>
          <a:p>
            <a:pPr>
              <a:lnSpc>
                <a:spcPts val="1425"/>
              </a:lnSpc>
              <a:buNone/>
            </a:pPr>
            <a:r>
              <a:rPr lang="en-IN" b="0" dirty="0">
                <a:solidFill>
                  <a:srgbClr val="000000"/>
                </a:solidFill>
                <a:effectLst/>
                <a:latin typeface="+mj-lt"/>
              </a:rPr>
              <a:t>  </a:t>
            </a:r>
            <a:r>
              <a:rPr lang="en-IN" b="0" dirty="0" err="1">
                <a:solidFill>
                  <a:srgbClr val="000000"/>
                </a:solidFill>
                <a:effectLst/>
                <a:latin typeface="+mj-lt"/>
              </a:rPr>
              <a:t>dhtSensor.</a:t>
            </a:r>
            <a:r>
              <a:rPr lang="en-IN" b="0" dirty="0" err="1">
                <a:solidFill>
                  <a:srgbClr val="5E6D03"/>
                </a:solidFill>
                <a:effectLst/>
                <a:latin typeface="+mj-lt"/>
              </a:rPr>
              <a:t>setup</a:t>
            </a:r>
            <a:r>
              <a:rPr lang="en-IN" b="0" dirty="0">
                <a:solidFill>
                  <a:srgbClr val="000000"/>
                </a:solidFill>
                <a:effectLst/>
                <a:latin typeface="+mj-lt"/>
              </a:rPr>
              <a:t>(DHT_PIN, </a:t>
            </a:r>
            <a:r>
              <a:rPr lang="en-IN" b="0" dirty="0" err="1">
                <a:solidFill>
                  <a:srgbClr val="000000"/>
                </a:solidFill>
                <a:effectLst/>
                <a:latin typeface="+mj-lt"/>
              </a:rPr>
              <a:t>DHTesp</a:t>
            </a:r>
            <a:r>
              <a:rPr lang="en-IN" b="0" dirty="0">
                <a:solidFill>
                  <a:srgbClr val="000000"/>
                </a:solidFill>
                <a:effectLst/>
                <a:latin typeface="+mj-lt"/>
              </a:rPr>
              <a:t>::DHT22);</a:t>
            </a:r>
          </a:p>
          <a:p>
            <a:pPr>
              <a:lnSpc>
                <a:spcPts val="1425"/>
              </a:lnSpc>
              <a:buNone/>
            </a:pPr>
            <a:r>
              <a:rPr lang="en-IN" b="0" dirty="0">
                <a:solidFill>
                  <a:srgbClr val="000000"/>
                </a:solidFill>
                <a:effectLst/>
                <a:latin typeface="+mj-lt"/>
              </a:rPr>
              <a:t>  </a:t>
            </a:r>
            <a:r>
              <a:rPr lang="en-IN" b="0" dirty="0" err="1">
                <a:solidFill>
                  <a:srgbClr val="E97366"/>
                </a:solidFill>
                <a:effectLst/>
                <a:latin typeface="+mj-lt"/>
              </a:rPr>
              <a:t>pinMode</a:t>
            </a:r>
            <a:r>
              <a:rPr lang="en-IN" b="0" dirty="0">
                <a:solidFill>
                  <a:srgbClr val="000000"/>
                </a:solidFill>
                <a:effectLst/>
                <a:latin typeface="+mj-lt"/>
              </a:rPr>
              <a:t>(LED_PIN, </a:t>
            </a:r>
            <a:r>
              <a:rPr lang="en-IN" b="0" dirty="0">
                <a:solidFill>
                  <a:srgbClr val="00979C"/>
                </a:solidFill>
                <a:effectLst/>
                <a:latin typeface="+mj-lt"/>
              </a:rPr>
              <a:t>OUTPUT</a:t>
            </a:r>
            <a:r>
              <a:rPr lang="en-IN" b="0" dirty="0">
                <a:solidFill>
                  <a:srgbClr val="000000"/>
                </a:solidFill>
                <a:effectLst/>
                <a:latin typeface="+mj-lt"/>
              </a:rPr>
              <a:t>);</a:t>
            </a:r>
          </a:p>
          <a:p>
            <a:pPr>
              <a:lnSpc>
                <a:spcPts val="1425"/>
              </a:lnSpc>
              <a:buNone/>
            </a:pPr>
            <a:r>
              <a:rPr lang="en-IN" b="0" dirty="0">
                <a:solidFill>
                  <a:srgbClr val="000000"/>
                </a:solidFill>
                <a:effectLst/>
                <a:latin typeface="+mj-lt"/>
              </a:rPr>
              <a:t>  </a:t>
            </a:r>
            <a:r>
              <a:rPr lang="en-IN" b="0" dirty="0" err="1">
                <a:solidFill>
                  <a:srgbClr val="000000"/>
                </a:solidFill>
                <a:effectLst/>
                <a:latin typeface="+mj-lt"/>
              </a:rPr>
              <a:t>WiFi.</a:t>
            </a:r>
            <a:r>
              <a:rPr lang="en-IN" b="0" dirty="0" err="1">
                <a:solidFill>
                  <a:srgbClr val="E97366"/>
                </a:solidFill>
                <a:effectLst/>
                <a:latin typeface="+mj-lt"/>
              </a:rPr>
              <a:t>begin</a:t>
            </a:r>
            <a:r>
              <a:rPr lang="en-IN" b="0" dirty="0">
                <a:solidFill>
                  <a:srgbClr val="000000"/>
                </a:solidFill>
                <a:effectLst/>
                <a:latin typeface="+mj-lt"/>
              </a:rPr>
              <a:t>(WIFI_NAME, WIFI_PASSWORD);</a:t>
            </a:r>
          </a:p>
          <a:p>
            <a:pPr>
              <a:lnSpc>
                <a:spcPts val="1425"/>
              </a:lnSpc>
              <a:buNone/>
            </a:pPr>
            <a:r>
              <a:rPr lang="en-IN" b="0" dirty="0">
                <a:solidFill>
                  <a:srgbClr val="000000"/>
                </a:solidFill>
                <a:effectLst/>
                <a:latin typeface="+mj-lt"/>
              </a:rPr>
              <a:t>  </a:t>
            </a:r>
            <a:r>
              <a:rPr lang="en-IN" b="0" dirty="0">
                <a:solidFill>
                  <a:srgbClr val="0000FF"/>
                </a:solidFill>
                <a:effectLst/>
                <a:latin typeface="+mj-lt"/>
              </a:rPr>
              <a:t>while</a:t>
            </a:r>
            <a:r>
              <a:rPr lang="en-IN" b="0" dirty="0">
                <a:solidFill>
                  <a:srgbClr val="000000"/>
                </a:solidFill>
                <a:effectLst/>
                <a:latin typeface="+mj-lt"/>
              </a:rPr>
              <a:t> (</a:t>
            </a:r>
            <a:r>
              <a:rPr lang="en-IN" b="0" dirty="0" err="1">
                <a:solidFill>
                  <a:srgbClr val="000000"/>
                </a:solidFill>
                <a:effectLst/>
                <a:latin typeface="+mj-lt"/>
              </a:rPr>
              <a:t>WiFi.status</a:t>
            </a:r>
            <a:r>
              <a:rPr lang="en-IN" b="0" dirty="0">
                <a:solidFill>
                  <a:srgbClr val="000000"/>
                </a:solidFill>
                <a:effectLst/>
                <a:latin typeface="+mj-lt"/>
              </a:rPr>
              <a:t>() != WL_CONNECTED){</a:t>
            </a:r>
          </a:p>
          <a:p>
            <a:pPr>
              <a:lnSpc>
                <a:spcPts val="1425"/>
              </a:lnSpc>
              <a:buNone/>
            </a:pPr>
            <a:r>
              <a:rPr lang="en-IN" b="0" dirty="0">
                <a:solidFill>
                  <a:srgbClr val="000000"/>
                </a:solidFill>
                <a:effectLst/>
                <a:latin typeface="+mj-lt"/>
              </a:rPr>
              <a:t>    </a:t>
            </a:r>
            <a:r>
              <a:rPr lang="en-IN" b="0" dirty="0">
                <a:solidFill>
                  <a:srgbClr val="E97366"/>
                </a:solidFill>
                <a:effectLst/>
                <a:latin typeface="+mj-lt"/>
              </a:rPr>
              <a:t>delay</a:t>
            </a:r>
            <a:r>
              <a:rPr lang="en-IN" b="0" dirty="0">
                <a:solidFill>
                  <a:srgbClr val="000000"/>
                </a:solidFill>
                <a:effectLst/>
                <a:latin typeface="+mj-lt"/>
              </a:rPr>
              <a:t>(</a:t>
            </a:r>
            <a:r>
              <a:rPr lang="en-IN" b="0" dirty="0">
                <a:solidFill>
                  <a:srgbClr val="098658"/>
                </a:solidFill>
                <a:effectLst/>
                <a:latin typeface="+mj-lt"/>
              </a:rPr>
              <a:t>1000</a:t>
            </a:r>
            <a:r>
              <a:rPr lang="en-IN" b="0" dirty="0">
                <a:solidFill>
                  <a:srgbClr val="000000"/>
                </a:solidFill>
                <a:effectLst/>
                <a:latin typeface="+mj-lt"/>
              </a:rPr>
              <a:t>);</a:t>
            </a:r>
          </a:p>
          <a:p>
            <a:pPr>
              <a:lnSpc>
                <a:spcPts val="1425"/>
              </a:lnSpc>
              <a:buNone/>
            </a:pPr>
            <a:r>
              <a:rPr lang="en-IN" b="0" dirty="0">
                <a:solidFill>
                  <a:srgbClr val="000000"/>
                </a:solidFill>
                <a:effectLst/>
                <a:latin typeface="+mj-lt"/>
              </a:rPr>
              <a:t>    </a:t>
            </a:r>
            <a:r>
              <a:rPr lang="en-IN" b="1" dirty="0" err="1">
                <a:solidFill>
                  <a:srgbClr val="E97366"/>
                </a:solidFill>
                <a:effectLst/>
                <a:latin typeface="+mj-lt"/>
              </a:rPr>
              <a:t>Serial</a:t>
            </a:r>
            <a:r>
              <a:rPr lang="en-IN" b="0" dirty="0" err="1">
                <a:solidFill>
                  <a:srgbClr val="000000"/>
                </a:solidFill>
                <a:effectLst/>
                <a:latin typeface="+mj-lt"/>
              </a:rPr>
              <a:t>.</a:t>
            </a:r>
            <a:r>
              <a:rPr lang="en-IN" b="0" dirty="0" err="1">
                <a:solidFill>
                  <a:srgbClr val="E97366"/>
                </a:solidFill>
                <a:effectLst/>
                <a:latin typeface="+mj-lt"/>
              </a:rPr>
              <a:t>println</a:t>
            </a:r>
            <a:r>
              <a:rPr lang="en-IN" b="0" dirty="0">
                <a:solidFill>
                  <a:srgbClr val="000000"/>
                </a:solidFill>
                <a:effectLst/>
                <a:latin typeface="+mj-lt"/>
              </a:rPr>
              <a:t>(</a:t>
            </a:r>
            <a:r>
              <a:rPr lang="en-IN" b="0" dirty="0">
                <a:solidFill>
                  <a:srgbClr val="A31515"/>
                </a:solidFill>
                <a:effectLst/>
                <a:latin typeface="+mj-lt"/>
              </a:rPr>
              <a:t>"</a:t>
            </a:r>
            <a:r>
              <a:rPr lang="en-IN" b="0" dirty="0" err="1">
                <a:solidFill>
                  <a:srgbClr val="A31515"/>
                </a:solidFill>
                <a:effectLst/>
                <a:latin typeface="+mj-lt"/>
              </a:rPr>
              <a:t>Wifi</a:t>
            </a:r>
            <a:r>
              <a:rPr lang="en-IN" b="0" dirty="0">
                <a:solidFill>
                  <a:srgbClr val="A31515"/>
                </a:solidFill>
                <a:effectLst/>
                <a:latin typeface="+mj-lt"/>
              </a:rPr>
              <a:t> not connected"</a:t>
            </a:r>
            <a:r>
              <a:rPr lang="en-IN" b="0" dirty="0">
                <a:solidFill>
                  <a:srgbClr val="000000"/>
                </a:solidFill>
                <a:effectLst/>
                <a:latin typeface="+mj-lt"/>
              </a:rPr>
              <a:t>);</a:t>
            </a:r>
          </a:p>
          <a:p>
            <a:pPr>
              <a:lnSpc>
                <a:spcPts val="1425"/>
              </a:lnSpc>
              <a:buNone/>
            </a:pPr>
            <a:r>
              <a:rPr lang="en-IN" b="0" dirty="0">
                <a:solidFill>
                  <a:srgbClr val="000000"/>
                </a:solidFill>
                <a:effectLst/>
                <a:latin typeface="+mj-lt"/>
              </a:rPr>
              <a:t>  }</a:t>
            </a:r>
          </a:p>
          <a:p>
            <a:pPr>
              <a:lnSpc>
                <a:spcPts val="1425"/>
              </a:lnSpc>
            </a:pPr>
            <a:br>
              <a:rPr lang="en-IN" b="0" dirty="0">
                <a:solidFill>
                  <a:srgbClr val="000000"/>
                </a:solidFill>
                <a:effectLst/>
                <a:latin typeface="+mj-lt"/>
              </a:rPr>
            </a:br>
            <a:br>
              <a:rPr lang="en-IN" b="0" dirty="0">
                <a:solidFill>
                  <a:srgbClr val="000000"/>
                </a:solidFill>
                <a:effectLst/>
                <a:latin typeface="+mj-lt"/>
              </a:rPr>
            </a:br>
            <a:endParaRPr lang="en-IN" b="0" dirty="0">
              <a:solidFill>
                <a:srgbClr val="000000"/>
              </a:solidFill>
              <a:effectLst/>
              <a:latin typeface="+mj-lt"/>
            </a:endParaRPr>
          </a:p>
          <a:p>
            <a:br>
              <a:rPr lang="en-IN" b="0" dirty="0">
                <a:solidFill>
                  <a:srgbClr val="000000"/>
                </a:solidFill>
                <a:effectLst/>
                <a:latin typeface="+mj-lt"/>
              </a:rPr>
            </a:br>
            <a:endParaRPr lang="en-IN" dirty="0">
              <a:latin typeface="+mj-lt"/>
            </a:endParaRPr>
          </a:p>
          <a:p>
            <a:pPr marR="0" lvl="0" rtl="0">
              <a:lnSpc>
                <a:spcPct val="100000"/>
              </a:lnSpc>
              <a:spcBef>
                <a:spcPts val="0"/>
              </a:spcBef>
              <a:spcAft>
                <a:spcPts val="0"/>
              </a:spcAft>
            </a:pPr>
            <a:endParaRPr lang="en-IN" dirty="0">
              <a:latin typeface="+mj-lt"/>
              <a:ea typeface="Verdana" panose="020B0604030504040204" pitchFamily="34" charset="0"/>
            </a:endParaRPr>
          </a:p>
        </p:txBody>
      </p:sp>
    </p:spTree>
    <p:extLst>
      <p:ext uri="{BB962C8B-B14F-4D97-AF65-F5344CB8AC3E}">
        <p14:creationId xmlns:p14="http://schemas.microsoft.com/office/powerpoint/2010/main" val="1754667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F7897-4229-9F26-E980-AF8C1A4C31F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B2B407-FA6F-3276-D9B0-F703534F8B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sp>
        <p:nvSpPr>
          <p:cNvPr id="4" name="Google Shape;125;p3">
            <a:extLst>
              <a:ext uri="{FF2B5EF4-FFF2-40B4-BE49-F238E27FC236}">
                <a16:creationId xmlns:a16="http://schemas.microsoft.com/office/drawing/2014/main" id="{E09E5F0F-FFC0-E95F-E246-8264E7F9AC8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CODE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CEF7EB27-392A-7163-A29F-5D2848776B91}"/>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a:lnSpc>
                <a:spcPts val="1425"/>
              </a:lnSpc>
              <a:buNone/>
            </a:pPr>
            <a:r>
              <a:rPr lang="en-IN" b="0" dirty="0">
                <a:solidFill>
                  <a:srgbClr val="000000"/>
                </a:solidFill>
                <a:effectLst/>
                <a:latin typeface="+mj-lt"/>
                <a:ea typeface="Verdana" panose="020B0604030504040204" pitchFamily="34" charset="0"/>
              </a:rPr>
              <a:t>  </a:t>
            </a:r>
            <a:r>
              <a:rPr lang="en-IN" b="1" dirty="0" err="1">
                <a:solidFill>
                  <a:srgbClr val="E97366"/>
                </a:solidFill>
                <a:effectLst/>
                <a:latin typeface="+mj-lt"/>
                <a:ea typeface="Verdana" panose="020B0604030504040204" pitchFamily="34" charset="0"/>
              </a:rPr>
              <a:t>Serial</a:t>
            </a:r>
            <a:r>
              <a:rPr lang="en-IN" b="0" dirty="0" err="1">
                <a:solidFill>
                  <a:srgbClr val="000000"/>
                </a:solidFill>
                <a:effectLst/>
                <a:latin typeface="+mj-lt"/>
                <a:ea typeface="Verdana" panose="020B0604030504040204" pitchFamily="34" charset="0"/>
              </a:rPr>
              <a:t>.</a:t>
            </a:r>
            <a:r>
              <a:rPr lang="en-IN" b="0" dirty="0" err="1">
                <a:solidFill>
                  <a:srgbClr val="E97366"/>
                </a:solidFill>
                <a:effectLst/>
                <a:latin typeface="+mj-lt"/>
                <a:ea typeface="Verdana" panose="020B0604030504040204" pitchFamily="34" charset="0"/>
              </a:rPr>
              <a:t>println</a:t>
            </a:r>
            <a:r>
              <a:rPr lang="en-IN" b="0" dirty="0">
                <a:solidFill>
                  <a:srgbClr val="000000"/>
                </a:solidFill>
                <a:effectLst/>
                <a:latin typeface="+mj-lt"/>
                <a:ea typeface="Verdana" panose="020B0604030504040204" pitchFamily="34" charset="0"/>
              </a:rPr>
              <a:t>(</a:t>
            </a:r>
            <a:r>
              <a:rPr lang="en-IN" b="0" dirty="0">
                <a:solidFill>
                  <a:srgbClr val="A31515"/>
                </a:solidFill>
                <a:effectLst/>
                <a:latin typeface="+mj-lt"/>
                <a:ea typeface="Verdana" panose="020B0604030504040204" pitchFamily="34" charset="0"/>
              </a:rPr>
              <a:t>"</a:t>
            </a:r>
            <a:r>
              <a:rPr lang="en-IN" b="0" dirty="0" err="1">
                <a:solidFill>
                  <a:srgbClr val="A31515"/>
                </a:solidFill>
                <a:effectLst/>
                <a:latin typeface="+mj-lt"/>
                <a:ea typeface="Verdana" panose="020B0604030504040204" pitchFamily="34" charset="0"/>
              </a:rPr>
              <a:t>Wifi</a:t>
            </a:r>
            <a:r>
              <a:rPr lang="en-IN" b="0" dirty="0">
                <a:solidFill>
                  <a:srgbClr val="A31515"/>
                </a:solidFill>
                <a:effectLst/>
                <a:latin typeface="+mj-lt"/>
                <a:ea typeface="Verdana" panose="020B0604030504040204" pitchFamily="34" charset="0"/>
              </a:rPr>
              <a:t> connected !"</a:t>
            </a:r>
            <a:r>
              <a:rPr lang="en-IN" b="0" dirty="0">
                <a:solidFill>
                  <a:srgbClr val="000000"/>
                </a:solidFill>
                <a:effectLst/>
                <a:latin typeface="+mj-lt"/>
                <a:ea typeface="Verdana" panose="020B0604030504040204" pitchFamily="34" charset="0"/>
              </a:rPr>
              <a:t>);</a:t>
            </a:r>
          </a:p>
          <a:p>
            <a:pPr>
              <a:lnSpc>
                <a:spcPts val="1425"/>
              </a:lnSpc>
              <a:buNone/>
            </a:pPr>
            <a:r>
              <a:rPr lang="en-IN" b="0" dirty="0">
                <a:solidFill>
                  <a:srgbClr val="000000"/>
                </a:solidFill>
                <a:effectLst/>
                <a:latin typeface="+mj-lt"/>
                <a:ea typeface="Verdana" panose="020B0604030504040204" pitchFamily="34" charset="0"/>
              </a:rPr>
              <a:t>  </a:t>
            </a:r>
            <a:r>
              <a:rPr lang="en-IN" b="1" dirty="0" err="1">
                <a:solidFill>
                  <a:srgbClr val="E97366"/>
                </a:solidFill>
                <a:effectLst/>
                <a:latin typeface="+mj-lt"/>
                <a:ea typeface="Verdana" panose="020B0604030504040204" pitchFamily="34" charset="0"/>
              </a:rPr>
              <a:t>Serial</a:t>
            </a:r>
            <a:r>
              <a:rPr lang="en-IN" b="0" dirty="0" err="1">
                <a:solidFill>
                  <a:srgbClr val="000000"/>
                </a:solidFill>
                <a:effectLst/>
                <a:latin typeface="+mj-lt"/>
                <a:ea typeface="Verdana" panose="020B0604030504040204" pitchFamily="34" charset="0"/>
              </a:rPr>
              <a:t>.</a:t>
            </a:r>
            <a:r>
              <a:rPr lang="en-IN" b="0" dirty="0" err="1">
                <a:solidFill>
                  <a:srgbClr val="E97366"/>
                </a:solidFill>
                <a:effectLst/>
                <a:latin typeface="+mj-lt"/>
                <a:ea typeface="Verdana" panose="020B0604030504040204" pitchFamily="34" charset="0"/>
              </a:rPr>
              <a:t>println</a:t>
            </a:r>
            <a:r>
              <a:rPr lang="en-IN" b="0" dirty="0">
                <a:solidFill>
                  <a:srgbClr val="000000"/>
                </a:solidFill>
                <a:effectLst/>
                <a:latin typeface="+mj-lt"/>
                <a:ea typeface="Verdana" panose="020B0604030504040204" pitchFamily="34" charset="0"/>
              </a:rPr>
              <a:t>(</a:t>
            </a:r>
            <a:r>
              <a:rPr lang="en-IN" b="0" dirty="0">
                <a:solidFill>
                  <a:srgbClr val="A31515"/>
                </a:solidFill>
                <a:effectLst/>
                <a:latin typeface="+mj-lt"/>
                <a:ea typeface="Verdana" panose="020B0604030504040204" pitchFamily="34" charset="0"/>
              </a:rPr>
              <a:t>"Local IP: "</a:t>
            </a:r>
            <a:r>
              <a:rPr lang="en-IN" b="0" dirty="0">
                <a:solidFill>
                  <a:srgbClr val="000000"/>
                </a:solidFill>
                <a:effectLst/>
                <a:latin typeface="+mj-lt"/>
                <a:ea typeface="Verdana" panose="020B0604030504040204" pitchFamily="34" charset="0"/>
              </a:rPr>
              <a:t> + </a:t>
            </a:r>
            <a:r>
              <a:rPr lang="en-IN" b="0" dirty="0">
                <a:solidFill>
                  <a:srgbClr val="0000FF"/>
                </a:solidFill>
                <a:effectLst/>
                <a:latin typeface="+mj-lt"/>
                <a:ea typeface="Verdana" panose="020B0604030504040204" pitchFamily="34" charset="0"/>
              </a:rPr>
              <a:t>String</a:t>
            </a:r>
            <a:r>
              <a:rPr lang="en-IN" b="0" dirty="0">
                <a:solidFill>
                  <a:srgbClr val="000000"/>
                </a:solidFill>
                <a:effectLst/>
                <a:latin typeface="+mj-lt"/>
                <a:ea typeface="Verdana" panose="020B0604030504040204" pitchFamily="34" charset="0"/>
              </a:rPr>
              <a:t>(</a:t>
            </a:r>
            <a:r>
              <a:rPr lang="en-IN" b="0" dirty="0" err="1">
                <a:solidFill>
                  <a:srgbClr val="000000"/>
                </a:solidFill>
                <a:effectLst/>
                <a:latin typeface="+mj-lt"/>
                <a:ea typeface="Verdana" panose="020B0604030504040204" pitchFamily="34" charset="0"/>
              </a:rPr>
              <a:t>WiFi.localIP</a:t>
            </a:r>
            <a:r>
              <a:rPr lang="en-IN" b="0" dirty="0">
                <a:solidFill>
                  <a:srgbClr val="000000"/>
                </a:solidFill>
                <a:effectLst/>
                <a:latin typeface="+mj-lt"/>
                <a:ea typeface="Verdana" panose="020B0604030504040204" pitchFamily="34" charset="0"/>
              </a:rPr>
              <a:t>()));</a:t>
            </a:r>
          </a:p>
          <a:p>
            <a:pPr>
              <a:lnSpc>
                <a:spcPts val="1425"/>
              </a:lnSpc>
              <a:buNone/>
            </a:pPr>
            <a:r>
              <a:rPr lang="en-IN" b="0" dirty="0">
                <a:solidFill>
                  <a:srgbClr val="000000"/>
                </a:solidFill>
                <a:effectLst/>
                <a:latin typeface="+mj-lt"/>
                <a:ea typeface="Verdana" panose="020B0604030504040204" pitchFamily="34" charset="0"/>
              </a:rPr>
              <a:t>  </a:t>
            </a:r>
            <a:r>
              <a:rPr lang="en-IN" b="0" dirty="0" err="1">
                <a:solidFill>
                  <a:srgbClr val="000000"/>
                </a:solidFill>
                <a:effectLst/>
                <a:latin typeface="+mj-lt"/>
                <a:ea typeface="Verdana" panose="020B0604030504040204" pitchFamily="34" charset="0"/>
              </a:rPr>
              <a:t>WiFi.mode</a:t>
            </a:r>
            <a:r>
              <a:rPr lang="en-IN" b="0" dirty="0">
                <a:solidFill>
                  <a:srgbClr val="000000"/>
                </a:solidFill>
                <a:effectLst/>
                <a:latin typeface="+mj-lt"/>
                <a:ea typeface="Verdana" panose="020B0604030504040204" pitchFamily="34" charset="0"/>
              </a:rPr>
              <a:t>(WIFI_STA);</a:t>
            </a:r>
          </a:p>
          <a:p>
            <a:pPr>
              <a:lnSpc>
                <a:spcPts val="1425"/>
              </a:lnSpc>
              <a:buNone/>
            </a:pPr>
            <a:r>
              <a:rPr lang="en-IN" b="0" dirty="0">
                <a:solidFill>
                  <a:srgbClr val="000000"/>
                </a:solidFill>
                <a:effectLst/>
                <a:latin typeface="+mj-lt"/>
                <a:ea typeface="Verdana" panose="020B0604030504040204" pitchFamily="34" charset="0"/>
              </a:rPr>
              <a:t>  </a:t>
            </a:r>
            <a:r>
              <a:rPr lang="en-IN" b="0" dirty="0" err="1">
                <a:solidFill>
                  <a:srgbClr val="000000"/>
                </a:solidFill>
                <a:effectLst/>
                <a:latin typeface="+mj-lt"/>
                <a:ea typeface="Verdana" panose="020B0604030504040204" pitchFamily="34" charset="0"/>
              </a:rPr>
              <a:t>ThingSpeak.</a:t>
            </a:r>
            <a:r>
              <a:rPr lang="en-IN" b="0" dirty="0" err="1">
                <a:solidFill>
                  <a:srgbClr val="E97366"/>
                </a:solidFill>
                <a:effectLst/>
                <a:latin typeface="+mj-lt"/>
                <a:ea typeface="Verdana" panose="020B0604030504040204" pitchFamily="34" charset="0"/>
              </a:rPr>
              <a:t>begin</a:t>
            </a:r>
            <a:r>
              <a:rPr lang="en-IN" b="0" dirty="0">
                <a:solidFill>
                  <a:srgbClr val="000000"/>
                </a:solidFill>
                <a:effectLst/>
                <a:latin typeface="+mj-lt"/>
                <a:ea typeface="Verdana" panose="020B0604030504040204" pitchFamily="34" charset="0"/>
              </a:rPr>
              <a:t>(client);</a:t>
            </a:r>
          </a:p>
          <a:p>
            <a:pPr>
              <a:lnSpc>
                <a:spcPts val="1425"/>
              </a:lnSpc>
              <a:buNone/>
            </a:pPr>
            <a:r>
              <a:rPr lang="en-IN" b="0" dirty="0">
                <a:solidFill>
                  <a:srgbClr val="000000"/>
                </a:solidFill>
                <a:effectLst/>
                <a:latin typeface="+mj-lt"/>
                <a:ea typeface="Verdana" panose="020B0604030504040204" pitchFamily="34" charset="0"/>
              </a:rPr>
              <a:t>}</a:t>
            </a:r>
          </a:p>
          <a:p>
            <a:pPr>
              <a:lnSpc>
                <a:spcPts val="1425"/>
              </a:lnSpc>
              <a:buNone/>
            </a:pPr>
            <a:br>
              <a:rPr lang="en-IN" b="0" dirty="0">
                <a:solidFill>
                  <a:srgbClr val="000000"/>
                </a:solidFill>
                <a:effectLst/>
                <a:latin typeface="+mj-lt"/>
                <a:ea typeface="Verdana" panose="020B0604030504040204" pitchFamily="34" charset="0"/>
              </a:rPr>
            </a:br>
            <a:r>
              <a:rPr lang="en-IN" b="0" dirty="0">
                <a:solidFill>
                  <a:srgbClr val="0000FF"/>
                </a:solidFill>
                <a:effectLst/>
                <a:latin typeface="+mj-lt"/>
                <a:ea typeface="Verdana" panose="020B0604030504040204" pitchFamily="34" charset="0"/>
              </a:rPr>
              <a:t>void</a:t>
            </a:r>
            <a:r>
              <a:rPr lang="en-IN" b="0" dirty="0">
                <a:solidFill>
                  <a:srgbClr val="000000"/>
                </a:solidFill>
                <a:effectLst/>
                <a:latin typeface="+mj-lt"/>
                <a:ea typeface="Verdana" panose="020B0604030504040204" pitchFamily="34" charset="0"/>
              </a:rPr>
              <a:t> </a:t>
            </a:r>
            <a:r>
              <a:rPr lang="en-IN" b="0" dirty="0">
                <a:solidFill>
                  <a:srgbClr val="5E6D03"/>
                </a:solidFill>
                <a:effectLst/>
                <a:latin typeface="+mj-lt"/>
                <a:ea typeface="Verdana" panose="020B0604030504040204" pitchFamily="34" charset="0"/>
              </a:rPr>
              <a:t>loop</a:t>
            </a:r>
            <a:r>
              <a:rPr lang="en-IN" b="0" dirty="0">
                <a:solidFill>
                  <a:srgbClr val="000000"/>
                </a:solidFill>
                <a:effectLst/>
                <a:latin typeface="+mj-lt"/>
                <a:ea typeface="Verdana" panose="020B0604030504040204" pitchFamily="34" charset="0"/>
              </a:rPr>
              <a:t>() {</a:t>
            </a:r>
          </a:p>
          <a:p>
            <a:pPr>
              <a:lnSpc>
                <a:spcPts val="1425"/>
              </a:lnSpc>
              <a:buNone/>
            </a:pPr>
            <a:r>
              <a:rPr lang="en-IN" b="0" dirty="0">
                <a:solidFill>
                  <a:srgbClr val="000000"/>
                </a:solidFill>
                <a:effectLst/>
                <a:latin typeface="+mj-lt"/>
                <a:ea typeface="Verdana" panose="020B0604030504040204" pitchFamily="34" charset="0"/>
              </a:rPr>
              <a:t>  </a:t>
            </a:r>
            <a:r>
              <a:rPr lang="en-IN" b="0" dirty="0" err="1">
                <a:solidFill>
                  <a:srgbClr val="000000"/>
                </a:solidFill>
                <a:effectLst/>
                <a:latin typeface="+mj-lt"/>
                <a:ea typeface="Verdana" panose="020B0604030504040204" pitchFamily="34" charset="0"/>
              </a:rPr>
              <a:t>TempAndHumidity</a:t>
            </a:r>
            <a:r>
              <a:rPr lang="en-IN" b="0" dirty="0">
                <a:solidFill>
                  <a:srgbClr val="000000"/>
                </a:solidFill>
                <a:effectLst/>
                <a:latin typeface="+mj-lt"/>
                <a:ea typeface="Verdana" panose="020B0604030504040204" pitchFamily="34" charset="0"/>
              </a:rPr>
              <a:t>  data = </a:t>
            </a:r>
            <a:r>
              <a:rPr lang="en-IN" b="0" dirty="0" err="1">
                <a:solidFill>
                  <a:srgbClr val="000000"/>
                </a:solidFill>
                <a:effectLst/>
                <a:latin typeface="+mj-lt"/>
                <a:ea typeface="Verdana" panose="020B0604030504040204" pitchFamily="34" charset="0"/>
              </a:rPr>
              <a:t>dhtSensor.getTempAndHumidity</a:t>
            </a:r>
            <a:r>
              <a:rPr lang="en-IN" b="0" dirty="0">
                <a:solidFill>
                  <a:srgbClr val="000000"/>
                </a:solidFill>
                <a:effectLst/>
                <a:latin typeface="+mj-lt"/>
                <a:ea typeface="Verdana" panose="020B0604030504040204" pitchFamily="34" charset="0"/>
              </a:rPr>
              <a:t>();</a:t>
            </a:r>
          </a:p>
          <a:p>
            <a:pPr>
              <a:lnSpc>
                <a:spcPts val="1425"/>
              </a:lnSpc>
              <a:buNone/>
            </a:pPr>
            <a:r>
              <a:rPr lang="en-IN" b="0" dirty="0">
                <a:solidFill>
                  <a:srgbClr val="000000"/>
                </a:solidFill>
                <a:effectLst/>
                <a:latin typeface="+mj-lt"/>
                <a:ea typeface="Verdana" panose="020B0604030504040204" pitchFamily="34" charset="0"/>
              </a:rPr>
              <a:t>  </a:t>
            </a:r>
            <a:r>
              <a:rPr lang="en-IN" b="0" dirty="0" err="1">
                <a:solidFill>
                  <a:srgbClr val="000000"/>
                </a:solidFill>
                <a:effectLst/>
                <a:latin typeface="+mj-lt"/>
                <a:ea typeface="Verdana" panose="020B0604030504040204" pitchFamily="34" charset="0"/>
              </a:rPr>
              <a:t>ThingSpeak.setField</a:t>
            </a:r>
            <a:r>
              <a:rPr lang="en-IN" b="0" dirty="0">
                <a:solidFill>
                  <a:srgbClr val="000000"/>
                </a:solidFill>
                <a:effectLst/>
                <a:latin typeface="+mj-lt"/>
                <a:ea typeface="Verdana" panose="020B0604030504040204" pitchFamily="34" charset="0"/>
              </a:rPr>
              <a:t>(</a:t>
            </a:r>
            <a:r>
              <a:rPr lang="en-IN" b="0" dirty="0">
                <a:solidFill>
                  <a:srgbClr val="098658"/>
                </a:solidFill>
                <a:effectLst/>
                <a:latin typeface="+mj-lt"/>
                <a:ea typeface="Verdana" panose="020B0604030504040204" pitchFamily="34" charset="0"/>
              </a:rPr>
              <a:t>1</a:t>
            </a:r>
            <a:r>
              <a:rPr lang="en-IN" b="0" dirty="0">
                <a:solidFill>
                  <a:srgbClr val="000000"/>
                </a:solidFill>
                <a:effectLst/>
                <a:latin typeface="+mj-lt"/>
                <a:ea typeface="Verdana" panose="020B0604030504040204" pitchFamily="34" charset="0"/>
              </a:rPr>
              <a:t>,data.temperature);</a:t>
            </a:r>
          </a:p>
          <a:p>
            <a:pPr>
              <a:lnSpc>
                <a:spcPts val="1425"/>
              </a:lnSpc>
              <a:buNone/>
            </a:pPr>
            <a:r>
              <a:rPr lang="en-IN" b="0" dirty="0">
                <a:solidFill>
                  <a:srgbClr val="000000"/>
                </a:solidFill>
                <a:effectLst/>
                <a:latin typeface="+mj-lt"/>
                <a:ea typeface="Verdana" panose="020B0604030504040204" pitchFamily="34" charset="0"/>
              </a:rPr>
              <a:t>  </a:t>
            </a:r>
            <a:r>
              <a:rPr lang="en-IN" b="0" dirty="0" err="1">
                <a:solidFill>
                  <a:srgbClr val="000000"/>
                </a:solidFill>
                <a:effectLst/>
                <a:latin typeface="+mj-lt"/>
                <a:ea typeface="Verdana" panose="020B0604030504040204" pitchFamily="34" charset="0"/>
              </a:rPr>
              <a:t>ThingSpeak.setField</a:t>
            </a:r>
            <a:r>
              <a:rPr lang="en-IN" b="0" dirty="0">
                <a:solidFill>
                  <a:srgbClr val="000000"/>
                </a:solidFill>
                <a:effectLst/>
                <a:latin typeface="+mj-lt"/>
                <a:ea typeface="Verdana" panose="020B0604030504040204" pitchFamily="34" charset="0"/>
              </a:rPr>
              <a:t>(</a:t>
            </a:r>
            <a:r>
              <a:rPr lang="en-IN" b="0" dirty="0">
                <a:solidFill>
                  <a:srgbClr val="098658"/>
                </a:solidFill>
                <a:effectLst/>
                <a:latin typeface="+mj-lt"/>
                <a:ea typeface="Verdana" panose="020B0604030504040204" pitchFamily="34" charset="0"/>
              </a:rPr>
              <a:t>2</a:t>
            </a:r>
            <a:r>
              <a:rPr lang="en-IN" b="0" dirty="0">
                <a:solidFill>
                  <a:srgbClr val="000000"/>
                </a:solidFill>
                <a:effectLst/>
                <a:latin typeface="+mj-lt"/>
                <a:ea typeface="Verdana" panose="020B0604030504040204" pitchFamily="34" charset="0"/>
              </a:rPr>
              <a:t>,data.humidity);</a:t>
            </a:r>
          </a:p>
          <a:p>
            <a:pPr>
              <a:lnSpc>
                <a:spcPts val="1425"/>
              </a:lnSpc>
              <a:buNone/>
            </a:pPr>
            <a:r>
              <a:rPr lang="en-IN" b="0" dirty="0">
                <a:solidFill>
                  <a:srgbClr val="000000"/>
                </a:solidFill>
                <a:effectLst/>
                <a:latin typeface="+mj-lt"/>
                <a:ea typeface="Verdana" panose="020B0604030504040204" pitchFamily="34" charset="0"/>
              </a:rPr>
              <a:t>  </a:t>
            </a:r>
            <a:r>
              <a:rPr lang="en-IN" b="0" dirty="0">
                <a:solidFill>
                  <a:srgbClr val="0000FF"/>
                </a:solidFill>
                <a:effectLst/>
                <a:latin typeface="+mj-lt"/>
                <a:ea typeface="Verdana" panose="020B0604030504040204" pitchFamily="34" charset="0"/>
              </a:rPr>
              <a:t>if</a:t>
            </a:r>
            <a:r>
              <a:rPr lang="en-IN" b="0" dirty="0">
                <a:solidFill>
                  <a:srgbClr val="000000"/>
                </a:solidFill>
                <a:effectLst/>
                <a:latin typeface="+mj-lt"/>
                <a:ea typeface="Verdana" panose="020B0604030504040204" pitchFamily="34" charset="0"/>
              </a:rPr>
              <a:t> (</a:t>
            </a:r>
            <a:r>
              <a:rPr lang="en-IN" b="0" dirty="0" err="1">
                <a:solidFill>
                  <a:srgbClr val="000000"/>
                </a:solidFill>
                <a:effectLst/>
                <a:latin typeface="+mj-lt"/>
                <a:ea typeface="Verdana" panose="020B0604030504040204" pitchFamily="34" charset="0"/>
              </a:rPr>
              <a:t>data.temperature</a:t>
            </a:r>
            <a:r>
              <a:rPr lang="en-IN" b="0" dirty="0">
                <a:solidFill>
                  <a:srgbClr val="000000"/>
                </a:solidFill>
                <a:effectLst/>
                <a:latin typeface="+mj-lt"/>
                <a:ea typeface="Verdana" panose="020B0604030504040204" pitchFamily="34" charset="0"/>
              </a:rPr>
              <a:t> &gt; </a:t>
            </a:r>
            <a:r>
              <a:rPr lang="en-IN" b="0" dirty="0">
                <a:solidFill>
                  <a:srgbClr val="098658"/>
                </a:solidFill>
                <a:effectLst/>
                <a:latin typeface="+mj-lt"/>
                <a:ea typeface="Verdana" panose="020B0604030504040204" pitchFamily="34" charset="0"/>
              </a:rPr>
              <a:t>35</a:t>
            </a:r>
            <a:r>
              <a:rPr lang="en-IN" b="0" dirty="0">
                <a:solidFill>
                  <a:srgbClr val="000000"/>
                </a:solidFill>
                <a:effectLst/>
                <a:latin typeface="+mj-lt"/>
                <a:ea typeface="Verdana" panose="020B0604030504040204" pitchFamily="34" charset="0"/>
              </a:rPr>
              <a:t> || </a:t>
            </a:r>
            <a:r>
              <a:rPr lang="en-IN" b="0" dirty="0" err="1">
                <a:solidFill>
                  <a:srgbClr val="000000"/>
                </a:solidFill>
                <a:effectLst/>
                <a:latin typeface="+mj-lt"/>
                <a:ea typeface="Verdana" panose="020B0604030504040204" pitchFamily="34" charset="0"/>
              </a:rPr>
              <a:t>data.temperature</a:t>
            </a:r>
            <a:r>
              <a:rPr lang="en-IN" b="0" dirty="0">
                <a:solidFill>
                  <a:srgbClr val="000000"/>
                </a:solidFill>
                <a:effectLst/>
                <a:latin typeface="+mj-lt"/>
                <a:ea typeface="Verdana" panose="020B0604030504040204" pitchFamily="34" charset="0"/>
              </a:rPr>
              <a:t> &lt; </a:t>
            </a:r>
            <a:r>
              <a:rPr lang="en-IN" b="0" dirty="0">
                <a:solidFill>
                  <a:srgbClr val="098658"/>
                </a:solidFill>
                <a:effectLst/>
                <a:latin typeface="+mj-lt"/>
                <a:ea typeface="Verdana" panose="020B0604030504040204" pitchFamily="34" charset="0"/>
              </a:rPr>
              <a:t>12</a:t>
            </a:r>
            <a:r>
              <a:rPr lang="en-IN" b="0" dirty="0">
                <a:solidFill>
                  <a:srgbClr val="000000"/>
                </a:solidFill>
                <a:effectLst/>
                <a:latin typeface="+mj-lt"/>
                <a:ea typeface="Verdana" panose="020B0604030504040204" pitchFamily="34" charset="0"/>
              </a:rPr>
              <a:t> || </a:t>
            </a:r>
            <a:r>
              <a:rPr lang="en-IN" b="0" dirty="0" err="1">
                <a:solidFill>
                  <a:srgbClr val="000000"/>
                </a:solidFill>
                <a:effectLst/>
                <a:latin typeface="+mj-lt"/>
                <a:ea typeface="Verdana" panose="020B0604030504040204" pitchFamily="34" charset="0"/>
              </a:rPr>
              <a:t>data.humidity</a:t>
            </a:r>
            <a:r>
              <a:rPr lang="en-IN" b="0" dirty="0">
                <a:solidFill>
                  <a:srgbClr val="000000"/>
                </a:solidFill>
                <a:effectLst/>
                <a:latin typeface="+mj-lt"/>
                <a:ea typeface="Verdana" panose="020B0604030504040204" pitchFamily="34" charset="0"/>
              </a:rPr>
              <a:t> &gt; </a:t>
            </a:r>
            <a:r>
              <a:rPr lang="en-IN" b="0" dirty="0">
                <a:solidFill>
                  <a:srgbClr val="098658"/>
                </a:solidFill>
                <a:effectLst/>
                <a:latin typeface="+mj-lt"/>
                <a:ea typeface="Verdana" panose="020B0604030504040204" pitchFamily="34" charset="0"/>
              </a:rPr>
              <a:t>70</a:t>
            </a:r>
            <a:r>
              <a:rPr lang="en-IN" b="0" dirty="0">
                <a:solidFill>
                  <a:srgbClr val="000000"/>
                </a:solidFill>
                <a:effectLst/>
                <a:latin typeface="+mj-lt"/>
                <a:ea typeface="Verdana" panose="020B0604030504040204" pitchFamily="34" charset="0"/>
              </a:rPr>
              <a:t> || </a:t>
            </a:r>
            <a:r>
              <a:rPr lang="en-IN" b="0" dirty="0" err="1">
                <a:solidFill>
                  <a:srgbClr val="000000"/>
                </a:solidFill>
                <a:effectLst/>
                <a:latin typeface="+mj-lt"/>
                <a:ea typeface="Verdana" panose="020B0604030504040204" pitchFamily="34" charset="0"/>
              </a:rPr>
              <a:t>data.humidity</a:t>
            </a:r>
            <a:r>
              <a:rPr lang="en-IN" b="0" dirty="0">
                <a:solidFill>
                  <a:srgbClr val="000000"/>
                </a:solidFill>
                <a:effectLst/>
                <a:latin typeface="+mj-lt"/>
                <a:ea typeface="Verdana" panose="020B0604030504040204" pitchFamily="34" charset="0"/>
              </a:rPr>
              <a:t> &lt; </a:t>
            </a:r>
            <a:r>
              <a:rPr lang="en-IN" b="0" dirty="0">
                <a:solidFill>
                  <a:srgbClr val="098658"/>
                </a:solidFill>
                <a:effectLst/>
                <a:latin typeface="+mj-lt"/>
                <a:ea typeface="Verdana" panose="020B0604030504040204" pitchFamily="34" charset="0"/>
              </a:rPr>
              <a:t>40</a:t>
            </a:r>
            <a:r>
              <a:rPr lang="en-IN" b="0" dirty="0">
                <a:solidFill>
                  <a:srgbClr val="000000"/>
                </a:solidFill>
                <a:effectLst/>
                <a:latin typeface="+mj-lt"/>
                <a:ea typeface="Verdana" panose="020B0604030504040204" pitchFamily="34" charset="0"/>
              </a:rPr>
              <a:t>) {</a:t>
            </a:r>
          </a:p>
          <a:p>
            <a:pPr>
              <a:lnSpc>
                <a:spcPts val="1425"/>
              </a:lnSpc>
              <a:buNone/>
            </a:pPr>
            <a:r>
              <a:rPr lang="en-IN" b="0" dirty="0">
                <a:solidFill>
                  <a:srgbClr val="000000"/>
                </a:solidFill>
                <a:effectLst/>
                <a:latin typeface="+mj-lt"/>
                <a:ea typeface="Verdana" panose="020B0604030504040204" pitchFamily="34" charset="0"/>
              </a:rPr>
              <a:t>    </a:t>
            </a:r>
            <a:r>
              <a:rPr lang="en-IN" b="0" dirty="0" err="1">
                <a:solidFill>
                  <a:srgbClr val="E97366"/>
                </a:solidFill>
                <a:effectLst/>
                <a:latin typeface="+mj-lt"/>
                <a:ea typeface="Verdana" panose="020B0604030504040204" pitchFamily="34" charset="0"/>
              </a:rPr>
              <a:t>digitalWrite</a:t>
            </a:r>
            <a:r>
              <a:rPr lang="en-IN" b="0" dirty="0">
                <a:solidFill>
                  <a:srgbClr val="000000"/>
                </a:solidFill>
                <a:effectLst/>
                <a:latin typeface="+mj-lt"/>
                <a:ea typeface="Verdana" panose="020B0604030504040204" pitchFamily="34" charset="0"/>
              </a:rPr>
              <a:t>(LED_PIN, </a:t>
            </a:r>
            <a:r>
              <a:rPr lang="en-IN" b="0" dirty="0">
                <a:solidFill>
                  <a:srgbClr val="00979C"/>
                </a:solidFill>
                <a:effectLst/>
                <a:latin typeface="+mj-lt"/>
                <a:ea typeface="Verdana" panose="020B0604030504040204" pitchFamily="34" charset="0"/>
              </a:rPr>
              <a:t>HIGH</a:t>
            </a:r>
            <a:r>
              <a:rPr lang="en-IN" b="0" dirty="0">
                <a:solidFill>
                  <a:srgbClr val="000000"/>
                </a:solidFill>
                <a:effectLst/>
                <a:latin typeface="+mj-lt"/>
                <a:ea typeface="Verdana" panose="020B0604030504040204" pitchFamily="34" charset="0"/>
              </a:rPr>
              <a:t>);</a:t>
            </a:r>
          </a:p>
          <a:p>
            <a:pPr>
              <a:lnSpc>
                <a:spcPts val="1425"/>
              </a:lnSpc>
              <a:buNone/>
            </a:pPr>
            <a:r>
              <a:rPr lang="en-IN" b="0" dirty="0">
                <a:solidFill>
                  <a:srgbClr val="000000"/>
                </a:solidFill>
                <a:effectLst/>
                <a:latin typeface="+mj-lt"/>
                <a:ea typeface="Verdana" panose="020B0604030504040204" pitchFamily="34" charset="0"/>
              </a:rPr>
              <a:t>  }</a:t>
            </a:r>
            <a:r>
              <a:rPr lang="en-IN" b="0" dirty="0">
                <a:solidFill>
                  <a:srgbClr val="0000FF"/>
                </a:solidFill>
                <a:effectLst/>
                <a:latin typeface="+mj-lt"/>
                <a:ea typeface="Verdana" panose="020B0604030504040204" pitchFamily="34" charset="0"/>
              </a:rPr>
              <a:t>else</a:t>
            </a:r>
            <a:r>
              <a:rPr lang="en-IN" b="0" dirty="0">
                <a:solidFill>
                  <a:srgbClr val="000000"/>
                </a:solidFill>
                <a:effectLst/>
                <a:latin typeface="+mj-lt"/>
                <a:ea typeface="Verdana" panose="020B0604030504040204" pitchFamily="34" charset="0"/>
              </a:rPr>
              <a:t>{</a:t>
            </a:r>
          </a:p>
          <a:p>
            <a:pPr>
              <a:lnSpc>
                <a:spcPts val="1425"/>
              </a:lnSpc>
              <a:buNone/>
            </a:pPr>
            <a:r>
              <a:rPr lang="en-IN" b="0" dirty="0">
                <a:solidFill>
                  <a:srgbClr val="000000"/>
                </a:solidFill>
                <a:effectLst/>
                <a:latin typeface="+mj-lt"/>
                <a:ea typeface="Verdana" panose="020B0604030504040204" pitchFamily="34" charset="0"/>
              </a:rPr>
              <a:t>    </a:t>
            </a:r>
            <a:r>
              <a:rPr lang="en-IN" b="0" dirty="0" err="1">
                <a:solidFill>
                  <a:srgbClr val="E97366"/>
                </a:solidFill>
                <a:effectLst/>
                <a:latin typeface="+mj-lt"/>
                <a:ea typeface="Verdana" panose="020B0604030504040204" pitchFamily="34" charset="0"/>
              </a:rPr>
              <a:t>digitalWrite</a:t>
            </a:r>
            <a:r>
              <a:rPr lang="en-IN" b="0" dirty="0">
                <a:solidFill>
                  <a:srgbClr val="000000"/>
                </a:solidFill>
                <a:effectLst/>
                <a:latin typeface="+mj-lt"/>
                <a:ea typeface="Verdana" panose="020B0604030504040204" pitchFamily="34" charset="0"/>
              </a:rPr>
              <a:t>(LED_PIN, </a:t>
            </a:r>
            <a:r>
              <a:rPr lang="en-IN" b="0" dirty="0">
                <a:solidFill>
                  <a:srgbClr val="00979C"/>
                </a:solidFill>
                <a:effectLst/>
                <a:latin typeface="+mj-lt"/>
                <a:ea typeface="Verdana" panose="020B0604030504040204" pitchFamily="34" charset="0"/>
              </a:rPr>
              <a:t>LOW</a:t>
            </a:r>
            <a:r>
              <a:rPr lang="en-IN" b="0" dirty="0">
                <a:solidFill>
                  <a:srgbClr val="000000"/>
                </a:solidFill>
                <a:effectLst/>
                <a:latin typeface="+mj-lt"/>
                <a:ea typeface="Verdana" panose="020B0604030504040204" pitchFamily="34" charset="0"/>
              </a:rPr>
              <a:t>);</a:t>
            </a:r>
          </a:p>
          <a:p>
            <a:pPr>
              <a:lnSpc>
                <a:spcPts val="1425"/>
              </a:lnSpc>
              <a:buNone/>
            </a:pPr>
            <a:r>
              <a:rPr lang="en-IN" b="0" dirty="0">
                <a:solidFill>
                  <a:srgbClr val="000000"/>
                </a:solidFill>
                <a:effectLst/>
                <a:latin typeface="+mj-lt"/>
                <a:ea typeface="Verdana" panose="020B0604030504040204" pitchFamily="34" charset="0"/>
              </a:rPr>
              <a:t>  }</a:t>
            </a:r>
          </a:p>
          <a:p>
            <a:pPr>
              <a:lnSpc>
                <a:spcPts val="1425"/>
              </a:lnSpc>
              <a:buNone/>
            </a:pPr>
            <a:r>
              <a:rPr lang="en-IN" b="0" dirty="0">
                <a:solidFill>
                  <a:srgbClr val="000000"/>
                </a:solidFill>
                <a:effectLst/>
                <a:latin typeface="+mj-lt"/>
                <a:ea typeface="Verdana" panose="020B0604030504040204" pitchFamily="34" charset="0"/>
              </a:rPr>
              <a:t>  </a:t>
            </a:r>
          </a:p>
          <a:p>
            <a:pPr>
              <a:lnSpc>
                <a:spcPts val="1425"/>
              </a:lnSpc>
              <a:buNone/>
            </a:pPr>
            <a:r>
              <a:rPr lang="en-IN" b="0" dirty="0">
                <a:solidFill>
                  <a:srgbClr val="000000"/>
                </a:solidFill>
                <a:effectLst/>
                <a:latin typeface="+mj-lt"/>
                <a:ea typeface="Verdana" panose="020B0604030504040204" pitchFamily="34" charset="0"/>
              </a:rPr>
              <a:t>  </a:t>
            </a:r>
            <a:r>
              <a:rPr lang="en-IN" b="0" dirty="0">
                <a:solidFill>
                  <a:srgbClr val="0000FF"/>
                </a:solidFill>
                <a:effectLst/>
                <a:latin typeface="+mj-lt"/>
                <a:ea typeface="Verdana" panose="020B0604030504040204" pitchFamily="34" charset="0"/>
              </a:rPr>
              <a:t>int</a:t>
            </a:r>
            <a:r>
              <a:rPr lang="en-IN" b="0" dirty="0">
                <a:solidFill>
                  <a:srgbClr val="000000"/>
                </a:solidFill>
                <a:effectLst/>
                <a:latin typeface="+mj-lt"/>
                <a:ea typeface="Verdana" panose="020B0604030504040204" pitchFamily="34" charset="0"/>
              </a:rPr>
              <a:t> x = </a:t>
            </a:r>
            <a:r>
              <a:rPr lang="en-IN" b="0" dirty="0" err="1">
                <a:solidFill>
                  <a:srgbClr val="000000"/>
                </a:solidFill>
                <a:effectLst/>
                <a:latin typeface="+mj-lt"/>
                <a:ea typeface="Verdana" panose="020B0604030504040204" pitchFamily="34" charset="0"/>
              </a:rPr>
              <a:t>ThingSpeak.writeFields</a:t>
            </a:r>
            <a:r>
              <a:rPr lang="en-IN" b="0" dirty="0">
                <a:solidFill>
                  <a:srgbClr val="000000"/>
                </a:solidFill>
                <a:effectLst/>
                <a:latin typeface="+mj-lt"/>
                <a:ea typeface="Verdana" panose="020B0604030504040204" pitchFamily="34" charset="0"/>
              </a:rPr>
              <a:t>(</a:t>
            </a:r>
            <a:r>
              <a:rPr lang="en-IN" b="0" dirty="0" err="1">
                <a:solidFill>
                  <a:srgbClr val="000000"/>
                </a:solidFill>
                <a:effectLst/>
                <a:latin typeface="+mj-lt"/>
                <a:ea typeface="Verdana" panose="020B0604030504040204" pitchFamily="34" charset="0"/>
              </a:rPr>
              <a:t>myChannelNumber,myApiKey</a:t>
            </a:r>
            <a:r>
              <a:rPr lang="en-IN" b="0" dirty="0">
                <a:solidFill>
                  <a:srgbClr val="000000"/>
                </a:solidFill>
                <a:effectLst/>
                <a:latin typeface="+mj-lt"/>
                <a:ea typeface="Verdana" panose="020B0604030504040204" pitchFamily="34" charset="0"/>
              </a:rPr>
              <a:t>);</a:t>
            </a:r>
          </a:p>
          <a:p>
            <a:pPr>
              <a:lnSpc>
                <a:spcPts val="1425"/>
              </a:lnSpc>
              <a:buNone/>
            </a:pPr>
            <a:r>
              <a:rPr lang="en-IN" b="0" dirty="0">
                <a:solidFill>
                  <a:srgbClr val="000000"/>
                </a:solidFill>
                <a:effectLst/>
                <a:latin typeface="+mj-lt"/>
                <a:ea typeface="Verdana" panose="020B0604030504040204" pitchFamily="34" charset="0"/>
              </a:rPr>
              <a:t>  </a:t>
            </a:r>
          </a:p>
          <a:p>
            <a:pPr>
              <a:lnSpc>
                <a:spcPts val="1425"/>
              </a:lnSpc>
              <a:buNone/>
            </a:pPr>
            <a:r>
              <a:rPr lang="en-IN" b="0" dirty="0">
                <a:solidFill>
                  <a:srgbClr val="000000"/>
                </a:solidFill>
                <a:effectLst/>
                <a:latin typeface="+mj-lt"/>
                <a:ea typeface="Verdana" panose="020B0604030504040204" pitchFamily="34" charset="0"/>
              </a:rPr>
              <a:t>  </a:t>
            </a:r>
            <a:r>
              <a:rPr lang="en-IN" b="1" dirty="0" err="1">
                <a:solidFill>
                  <a:srgbClr val="E97366"/>
                </a:solidFill>
                <a:effectLst/>
                <a:latin typeface="+mj-lt"/>
                <a:ea typeface="Verdana" panose="020B0604030504040204" pitchFamily="34" charset="0"/>
              </a:rPr>
              <a:t>Serial</a:t>
            </a:r>
            <a:r>
              <a:rPr lang="en-IN" b="0" dirty="0" err="1">
                <a:solidFill>
                  <a:srgbClr val="000000"/>
                </a:solidFill>
                <a:effectLst/>
                <a:latin typeface="+mj-lt"/>
                <a:ea typeface="Verdana" panose="020B0604030504040204" pitchFamily="34" charset="0"/>
              </a:rPr>
              <a:t>.</a:t>
            </a:r>
            <a:r>
              <a:rPr lang="en-IN" b="0" dirty="0" err="1">
                <a:solidFill>
                  <a:srgbClr val="E97366"/>
                </a:solidFill>
                <a:effectLst/>
                <a:latin typeface="+mj-lt"/>
                <a:ea typeface="Verdana" panose="020B0604030504040204" pitchFamily="34" charset="0"/>
              </a:rPr>
              <a:t>println</a:t>
            </a:r>
            <a:r>
              <a:rPr lang="en-IN" b="0" dirty="0">
                <a:solidFill>
                  <a:srgbClr val="000000"/>
                </a:solidFill>
                <a:effectLst/>
                <a:latin typeface="+mj-lt"/>
                <a:ea typeface="Verdana" panose="020B0604030504040204" pitchFamily="34" charset="0"/>
              </a:rPr>
              <a:t>(</a:t>
            </a:r>
            <a:r>
              <a:rPr lang="en-IN" b="0" dirty="0">
                <a:solidFill>
                  <a:srgbClr val="A31515"/>
                </a:solidFill>
                <a:effectLst/>
                <a:latin typeface="+mj-lt"/>
                <a:ea typeface="Verdana" panose="020B0604030504040204" pitchFamily="34" charset="0"/>
              </a:rPr>
              <a:t>"Temp: "</a:t>
            </a:r>
            <a:r>
              <a:rPr lang="en-IN" b="0" dirty="0">
                <a:solidFill>
                  <a:srgbClr val="000000"/>
                </a:solidFill>
                <a:effectLst/>
                <a:latin typeface="+mj-lt"/>
                <a:ea typeface="Verdana" panose="020B0604030504040204" pitchFamily="34" charset="0"/>
              </a:rPr>
              <a:t> + </a:t>
            </a:r>
            <a:r>
              <a:rPr lang="en-IN" b="0" dirty="0">
                <a:solidFill>
                  <a:srgbClr val="0000FF"/>
                </a:solidFill>
                <a:effectLst/>
                <a:latin typeface="+mj-lt"/>
                <a:ea typeface="Verdana" panose="020B0604030504040204" pitchFamily="34" charset="0"/>
              </a:rPr>
              <a:t>String</a:t>
            </a:r>
            <a:r>
              <a:rPr lang="en-IN" b="0" dirty="0">
                <a:solidFill>
                  <a:srgbClr val="000000"/>
                </a:solidFill>
                <a:effectLst/>
                <a:latin typeface="+mj-lt"/>
                <a:ea typeface="Verdana" panose="020B0604030504040204" pitchFamily="34" charset="0"/>
              </a:rPr>
              <a:t>(</a:t>
            </a:r>
            <a:r>
              <a:rPr lang="en-IN" b="0" dirty="0" err="1">
                <a:solidFill>
                  <a:srgbClr val="000000"/>
                </a:solidFill>
                <a:effectLst/>
                <a:latin typeface="+mj-lt"/>
                <a:ea typeface="Verdana" panose="020B0604030504040204" pitchFamily="34" charset="0"/>
              </a:rPr>
              <a:t>data.temperature</a:t>
            </a:r>
            <a:r>
              <a:rPr lang="en-IN" b="0" dirty="0">
                <a:solidFill>
                  <a:srgbClr val="000000"/>
                </a:solidFill>
                <a:effectLst/>
                <a:latin typeface="+mj-lt"/>
                <a:ea typeface="Verdana" panose="020B0604030504040204" pitchFamily="34" charset="0"/>
              </a:rPr>
              <a:t>, </a:t>
            </a:r>
            <a:r>
              <a:rPr lang="en-IN" b="0" dirty="0">
                <a:solidFill>
                  <a:srgbClr val="098658"/>
                </a:solidFill>
                <a:effectLst/>
                <a:latin typeface="+mj-lt"/>
                <a:ea typeface="Verdana" panose="020B0604030504040204" pitchFamily="34" charset="0"/>
              </a:rPr>
              <a:t>2</a:t>
            </a:r>
            <a:r>
              <a:rPr lang="en-IN" b="0" dirty="0">
                <a:solidFill>
                  <a:srgbClr val="000000"/>
                </a:solidFill>
                <a:effectLst/>
                <a:latin typeface="+mj-lt"/>
                <a:ea typeface="Verdana" panose="020B0604030504040204" pitchFamily="34" charset="0"/>
              </a:rPr>
              <a:t>) + </a:t>
            </a:r>
            <a:r>
              <a:rPr lang="en-IN" b="0" dirty="0">
                <a:solidFill>
                  <a:srgbClr val="A31515"/>
                </a:solidFill>
                <a:effectLst/>
                <a:latin typeface="+mj-lt"/>
                <a:ea typeface="Verdana" panose="020B0604030504040204" pitchFamily="34" charset="0"/>
              </a:rPr>
              <a:t>"°C"</a:t>
            </a:r>
            <a:r>
              <a:rPr lang="en-IN" b="0" dirty="0">
                <a:solidFill>
                  <a:srgbClr val="000000"/>
                </a:solidFill>
                <a:effectLst/>
                <a:latin typeface="+mj-lt"/>
                <a:ea typeface="Verdana" panose="020B0604030504040204" pitchFamily="34" charset="0"/>
              </a:rPr>
              <a:t>);</a:t>
            </a:r>
          </a:p>
          <a:p>
            <a:pPr>
              <a:lnSpc>
                <a:spcPts val="1425"/>
              </a:lnSpc>
              <a:buNone/>
            </a:pPr>
            <a:r>
              <a:rPr lang="en-IN" b="0" dirty="0">
                <a:solidFill>
                  <a:srgbClr val="000000"/>
                </a:solidFill>
                <a:effectLst/>
                <a:latin typeface="+mj-lt"/>
                <a:ea typeface="Verdana" panose="020B0604030504040204" pitchFamily="34" charset="0"/>
              </a:rPr>
              <a:t>  </a:t>
            </a:r>
            <a:r>
              <a:rPr lang="en-IN" b="1" dirty="0" err="1">
                <a:solidFill>
                  <a:srgbClr val="E97366"/>
                </a:solidFill>
                <a:effectLst/>
                <a:latin typeface="+mj-lt"/>
                <a:ea typeface="Verdana" panose="020B0604030504040204" pitchFamily="34" charset="0"/>
              </a:rPr>
              <a:t>Serial</a:t>
            </a:r>
            <a:r>
              <a:rPr lang="en-IN" b="0" dirty="0" err="1">
                <a:solidFill>
                  <a:srgbClr val="000000"/>
                </a:solidFill>
                <a:effectLst/>
                <a:latin typeface="+mj-lt"/>
                <a:ea typeface="Verdana" panose="020B0604030504040204" pitchFamily="34" charset="0"/>
              </a:rPr>
              <a:t>.</a:t>
            </a:r>
            <a:r>
              <a:rPr lang="en-IN" b="0" dirty="0" err="1">
                <a:solidFill>
                  <a:srgbClr val="E97366"/>
                </a:solidFill>
                <a:effectLst/>
                <a:latin typeface="+mj-lt"/>
                <a:ea typeface="Verdana" panose="020B0604030504040204" pitchFamily="34" charset="0"/>
              </a:rPr>
              <a:t>println</a:t>
            </a:r>
            <a:r>
              <a:rPr lang="en-IN" b="0" dirty="0">
                <a:solidFill>
                  <a:srgbClr val="000000"/>
                </a:solidFill>
                <a:effectLst/>
                <a:latin typeface="+mj-lt"/>
                <a:ea typeface="Verdana" panose="020B0604030504040204" pitchFamily="34" charset="0"/>
              </a:rPr>
              <a:t>(</a:t>
            </a:r>
            <a:r>
              <a:rPr lang="en-IN" b="0" dirty="0">
                <a:solidFill>
                  <a:srgbClr val="A31515"/>
                </a:solidFill>
                <a:effectLst/>
                <a:latin typeface="+mj-lt"/>
                <a:ea typeface="Verdana" panose="020B0604030504040204" pitchFamily="34" charset="0"/>
              </a:rPr>
              <a:t>"Humidity: "</a:t>
            </a:r>
            <a:r>
              <a:rPr lang="en-IN" b="0" dirty="0">
                <a:solidFill>
                  <a:srgbClr val="000000"/>
                </a:solidFill>
                <a:effectLst/>
                <a:latin typeface="+mj-lt"/>
                <a:ea typeface="Verdana" panose="020B0604030504040204" pitchFamily="34" charset="0"/>
              </a:rPr>
              <a:t> + </a:t>
            </a:r>
            <a:r>
              <a:rPr lang="en-IN" b="0" dirty="0">
                <a:solidFill>
                  <a:srgbClr val="0000FF"/>
                </a:solidFill>
                <a:effectLst/>
                <a:latin typeface="+mj-lt"/>
                <a:ea typeface="Verdana" panose="020B0604030504040204" pitchFamily="34" charset="0"/>
              </a:rPr>
              <a:t>String</a:t>
            </a:r>
            <a:r>
              <a:rPr lang="en-IN" b="0" dirty="0">
                <a:solidFill>
                  <a:srgbClr val="000000"/>
                </a:solidFill>
                <a:effectLst/>
                <a:latin typeface="+mj-lt"/>
                <a:ea typeface="Verdana" panose="020B0604030504040204" pitchFamily="34" charset="0"/>
              </a:rPr>
              <a:t>(</a:t>
            </a:r>
            <a:r>
              <a:rPr lang="en-IN" b="0" dirty="0" err="1">
                <a:solidFill>
                  <a:srgbClr val="000000"/>
                </a:solidFill>
                <a:effectLst/>
                <a:latin typeface="+mj-lt"/>
                <a:ea typeface="Verdana" panose="020B0604030504040204" pitchFamily="34" charset="0"/>
              </a:rPr>
              <a:t>data.humidity</a:t>
            </a:r>
            <a:r>
              <a:rPr lang="en-IN" b="0" dirty="0">
                <a:solidFill>
                  <a:srgbClr val="000000"/>
                </a:solidFill>
                <a:effectLst/>
                <a:latin typeface="+mj-lt"/>
                <a:ea typeface="Verdana" panose="020B0604030504040204" pitchFamily="34" charset="0"/>
              </a:rPr>
              <a:t>, </a:t>
            </a:r>
            <a:r>
              <a:rPr lang="en-IN" b="0" dirty="0">
                <a:solidFill>
                  <a:srgbClr val="098658"/>
                </a:solidFill>
                <a:effectLst/>
                <a:latin typeface="+mj-lt"/>
                <a:ea typeface="Verdana" panose="020B0604030504040204" pitchFamily="34" charset="0"/>
              </a:rPr>
              <a:t>1</a:t>
            </a:r>
            <a:r>
              <a:rPr lang="en-IN" b="0" dirty="0">
                <a:solidFill>
                  <a:srgbClr val="000000"/>
                </a:solidFill>
                <a:effectLst/>
                <a:latin typeface="+mj-lt"/>
                <a:ea typeface="Verdana" panose="020B0604030504040204" pitchFamily="34" charset="0"/>
              </a:rPr>
              <a:t>) + </a:t>
            </a:r>
            <a:r>
              <a:rPr lang="en-IN" b="0" dirty="0">
                <a:solidFill>
                  <a:srgbClr val="A31515"/>
                </a:solidFill>
                <a:effectLst/>
                <a:latin typeface="+mj-lt"/>
                <a:ea typeface="Verdana" panose="020B0604030504040204" pitchFamily="34" charset="0"/>
              </a:rPr>
              <a:t>"%"</a:t>
            </a:r>
            <a:r>
              <a:rPr lang="en-IN" b="0" dirty="0">
                <a:solidFill>
                  <a:srgbClr val="000000"/>
                </a:solidFill>
                <a:effectLst/>
                <a:latin typeface="+mj-lt"/>
                <a:ea typeface="Verdana" panose="020B0604030504040204" pitchFamily="34" charset="0"/>
              </a:rPr>
              <a:t>);</a:t>
            </a:r>
          </a:p>
          <a:p>
            <a:pPr>
              <a:lnSpc>
                <a:spcPts val="1425"/>
              </a:lnSpc>
              <a:buNone/>
            </a:pPr>
            <a:r>
              <a:rPr lang="en-IN" b="0" dirty="0">
                <a:solidFill>
                  <a:srgbClr val="000000"/>
                </a:solidFill>
                <a:effectLst/>
                <a:latin typeface="+mj-lt"/>
                <a:ea typeface="Verdana" panose="020B0604030504040204" pitchFamily="34" charset="0"/>
              </a:rPr>
              <a:t>  </a:t>
            </a:r>
          </a:p>
          <a:p>
            <a:pPr>
              <a:lnSpc>
                <a:spcPts val="1425"/>
              </a:lnSpc>
              <a:buNone/>
            </a:pPr>
            <a:r>
              <a:rPr lang="en-IN" b="0" dirty="0">
                <a:solidFill>
                  <a:srgbClr val="000000"/>
                </a:solidFill>
                <a:effectLst/>
                <a:latin typeface="+mj-lt"/>
                <a:ea typeface="Verdana" panose="020B0604030504040204" pitchFamily="34" charset="0"/>
              </a:rPr>
              <a:t>  </a:t>
            </a:r>
            <a:r>
              <a:rPr lang="en-IN" b="0" dirty="0">
                <a:solidFill>
                  <a:srgbClr val="0000FF"/>
                </a:solidFill>
                <a:effectLst/>
                <a:latin typeface="+mj-lt"/>
                <a:ea typeface="Verdana" panose="020B0604030504040204" pitchFamily="34" charset="0"/>
              </a:rPr>
              <a:t>if</a:t>
            </a:r>
            <a:r>
              <a:rPr lang="en-IN" b="0" dirty="0">
                <a:solidFill>
                  <a:srgbClr val="000000"/>
                </a:solidFill>
                <a:effectLst/>
                <a:latin typeface="+mj-lt"/>
                <a:ea typeface="Verdana" panose="020B0604030504040204" pitchFamily="34" charset="0"/>
              </a:rPr>
              <a:t>(x == </a:t>
            </a:r>
            <a:r>
              <a:rPr lang="en-IN" b="0" dirty="0">
                <a:solidFill>
                  <a:srgbClr val="098658"/>
                </a:solidFill>
                <a:effectLst/>
                <a:latin typeface="+mj-lt"/>
                <a:ea typeface="Verdana" panose="020B0604030504040204" pitchFamily="34" charset="0"/>
              </a:rPr>
              <a:t>200</a:t>
            </a:r>
            <a:r>
              <a:rPr lang="en-IN" b="0" dirty="0">
                <a:solidFill>
                  <a:srgbClr val="000000"/>
                </a:solidFill>
                <a:effectLst/>
                <a:latin typeface="+mj-lt"/>
                <a:ea typeface="Verdana" panose="020B0604030504040204" pitchFamily="34" charset="0"/>
              </a:rPr>
              <a:t>){</a:t>
            </a:r>
          </a:p>
          <a:p>
            <a:pPr>
              <a:lnSpc>
                <a:spcPts val="1425"/>
              </a:lnSpc>
              <a:buNone/>
            </a:pPr>
            <a:r>
              <a:rPr lang="en-IN" b="0" dirty="0">
                <a:solidFill>
                  <a:srgbClr val="000000"/>
                </a:solidFill>
                <a:effectLst/>
                <a:latin typeface="+mj-lt"/>
                <a:ea typeface="Verdana" panose="020B0604030504040204" pitchFamily="34" charset="0"/>
              </a:rPr>
              <a:t>    </a:t>
            </a:r>
            <a:r>
              <a:rPr lang="en-IN" b="1" dirty="0" err="1">
                <a:solidFill>
                  <a:srgbClr val="E97366"/>
                </a:solidFill>
                <a:effectLst/>
                <a:latin typeface="+mj-lt"/>
                <a:ea typeface="Verdana" panose="020B0604030504040204" pitchFamily="34" charset="0"/>
              </a:rPr>
              <a:t>Serial</a:t>
            </a:r>
            <a:r>
              <a:rPr lang="en-IN" b="0" dirty="0" err="1">
                <a:solidFill>
                  <a:srgbClr val="000000"/>
                </a:solidFill>
                <a:effectLst/>
                <a:latin typeface="+mj-lt"/>
                <a:ea typeface="Verdana" panose="020B0604030504040204" pitchFamily="34" charset="0"/>
              </a:rPr>
              <a:t>.</a:t>
            </a:r>
            <a:r>
              <a:rPr lang="en-IN" b="0" dirty="0" err="1">
                <a:solidFill>
                  <a:srgbClr val="E97366"/>
                </a:solidFill>
                <a:effectLst/>
                <a:latin typeface="+mj-lt"/>
                <a:ea typeface="Verdana" panose="020B0604030504040204" pitchFamily="34" charset="0"/>
              </a:rPr>
              <a:t>println</a:t>
            </a:r>
            <a:r>
              <a:rPr lang="en-IN" b="0" dirty="0">
                <a:solidFill>
                  <a:srgbClr val="000000"/>
                </a:solidFill>
                <a:effectLst/>
                <a:latin typeface="+mj-lt"/>
                <a:ea typeface="Verdana" panose="020B0604030504040204" pitchFamily="34" charset="0"/>
              </a:rPr>
              <a:t>(</a:t>
            </a:r>
            <a:r>
              <a:rPr lang="en-IN" b="0" dirty="0">
                <a:solidFill>
                  <a:srgbClr val="A31515"/>
                </a:solidFill>
                <a:effectLst/>
                <a:latin typeface="+mj-lt"/>
                <a:ea typeface="Verdana" panose="020B0604030504040204" pitchFamily="34" charset="0"/>
              </a:rPr>
              <a:t>"Data pushed </a:t>
            </a:r>
            <a:r>
              <a:rPr lang="en-IN" b="0" dirty="0" err="1">
                <a:solidFill>
                  <a:srgbClr val="A31515"/>
                </a:solidFill>
                <a:effectLst/>
                <a:latin typeface="+mj-lt"/>
                <a:ea typeface="Verdana" panose="020B0604030504040204" pitchFamily="34" charset="0"/>
              </a:rPr>
              <a:t>successfull</a:t>
            </a:r>
            <a:r>
              <a:rPr lang="en-IN" b="0" dirty="0">
                <a:solidFill>
                  <a:srgbClr val="A31515"/>
                </a:solidFill>
                <a:effectLst/>
                <a:latin typeface="+mj-lt"/>
                <a:ea typeface="Verdana" panose="020B0604030504040204" pitchFamily="34" charset="0"/>
              </a:rPr>
              <a:t>"</a:t>
            </a:r>
            <a:r>
              <a:rPr lang="en-IN" b="0" dirty="0">
                <a:solidFill>
                  <a:srgbClr val="000000"/>
                </a:solidFill>
                <a:effectLst/>
                <a:latin typeface="+mj-lt"/>
                <a:ea typeface="Verdana" panose="020B0604030504040204" pitchFamily="34" charset="0"/>
              </a:rPr>
              <a:t>);</a:t>
            </a:r>
          </a:p>
          <a:p>
            <a:pPr>
              <a:lnSpc>
                <a:spcPts val="1425"/>
              </a:lnSpc>
              <a:buNone/>
            </a:pPr>
            <a:r>
              <a:rPr lang="en-IN" b="0" dirty="0">
                <a:solidFill>
                  <a:srgbClr val="000000"/>
                </a:solidFill>
                <a:effectLst/>
                <a:latin typeface="+mj-lt"/>
                <a:ea typeface="Verdana" panose="020B0604030504040204" pitchFamily="34" charset="0"/>
              </a:rPr>
              <a:t>  }</a:t>
            </a:r>
            <a:r>
              <a:rPr lang="en-IN" b="0" dirty="0">
                <a:solidFill>
                  <a:srgbClr val="0000FF"/>
                </a:solidFill>
                <a:effectLst/>
                <a:latin typeface="+mj-lt"/>
                <a:ea typeface="Verdana" panose="020B0604030504040204" pitchFamily="34" charset="0"/>
              </a:rPr>
              <a:t>else</a:t>
            </a:r>
            <a:r>
              <a:rPr lang="en-IN" b="0" dirty="0">
                <a:solidFill>
                  <a:srgbClr val="000000"/>
                </a:solidFill>
                <a:effectLst/>
                <a:latin typeface="+mj-lt"/>
                <a:ea typeface="Verdana" panose="020B0604030504040204" pitchFamily="34" charset="0"/>
              </a:rPr>
              <a:t>{</a:t>
            </a:r>
          </a:p>
          <a:p>
            <a:pPr>
              <a:lnSpc>
                <a:spcPts val="1425"/>
              </a:lnSpc>
              <a:buNone/>
            </a:pPr>
            <a:r>
              <a:rPr lang="en-IN" b="0" dirty="0">
                <a:solidFill>
                  <a:srgbClr val="000000"/>
                </a:solidFill>
                <a:effectLst/>
                <a:latin typeface="+mj-lt"/>
                <a:ea typeface="Verdana" panose="020B0604030504040204" pitchFamily="34" charset="0"/>
              </a:rPr>
              <a:t>    </a:t>
            </a:r>
            <a:r>
              <a:rPr lang="en-IN" b="1" dirty="0" err="1">
                <a:solidFill>
                  <a:srgbClr val="E97366"/>
                </a:solidFill>
                <a:effectLst/>
                <a:latin typeface="+mj-lt"/>
                <a:ea typeface="Verdana" panose="020B0604030504040204" pitchFamily="34" charset="0"/>
              </a:rPr>
              <a:t>Serial</a:t>
            </a:r>
            <a:r>
              <a:rPr lang="en-IN" b="0" dirty="0" err="1">
                <a:solidFill>
                  <a:srgbClr val="000000"/>
                </a:solidFill>
                <a:effectLst/>
                <a:latin typeface="+mj-lt"/>
                <a:ea typeface="Verdana" panose="020B0604030504040204" pitchFamily="34" charset="0"/>
              </a:rPr>
              <a:t>.</a:t>
            </a:r>
            <a:r>
              <a:rPr lang="en-IN" b="0" dirty="0" err="1">
                <a:solidFill>
                  <a:srgbClr val="E97366"/>
                </a:solidFill>
                <a:effectLst/>
                <a:latin typeface="+mj-lt"/>
                <a:ea typeface="Verdana" panose="020B0604030504040204" pitchFamily="34" charset="0"/>
              </a:rPr>
              <a:t>println</a:t>
            </a:r>
            <a:r>
              <a:rPr lang="en-IN" b="0" dirty="0">
                <a:solidFill>
                  <a:srgbClr val="000000"/>
                </a:solidFill>
                <a:effectLst/>
                <a:latin typeface="+mj-lt"/>
                <a:ea typeface="Verdana" panose="020B0604030504040204" pitchFamily="34" charset="0"/>
              </a:rPr>
              <a:t>(</a:t>
            </a:r>
            <a:r>
              <a:rPr lang="en-IN" b="0" dirty="0">
                <a:solidFill>
                  <a:srgbClr val="A31515"/>
                </a:solidFill>
                <a:effectLst/>
                <a:latin typeface="+mj-lt"/>
                <a:ea typeface="Verdana" panose="020B0604030504040204" pitchFamily="34" charset="0"/>
              </a:rPr>
              <a:t>"Push error"</a:t>
            </a:r>
            <a:r>
              <a:rPr lang="en-IN" b="0" dirty="0">
                <a:solidFill>
                  <a:srgbClr val="000000"/>
                </a:solidFill>
                <a:effectLst/>
                <a:latin typeface="+mj-lt"/>
                <a:ea typeface="Verdana" panose="020B0604030504040204" pitchFamily="34" charset="0"/>
              </a:rPr>
              <a:t> + </a:t>
            </a:r>
            <a:r>
              <a:rPr lang="en-IN" b="0" dirty="0">
                <a:solidFill>
                  <a:srgbClr val="0000FF"/>
                </a:solidFill>
                <a:effectLst/>
                <a:latin typeface="+mj-lt"/>
                <a:ea typeface="Verdana" panose="020B0604030504040204" pitchFamily="34" charset="0"/>
              </a:rPr>
              <a:t>String</a:t>
            </a:r>
            <a:r>
              <a:rPr lang="en-IN" b="0" dirty="0">
                <a:solidFill>
                  <a:srgbClr val="000000"/>
                </a:solidFill>
                <a:effectLst/>
                <a:latin typeface="+mj-lt"/>
                <a:ea typeface="Verdana" panose="020B0604030504040204" pitchFamily="34" charset="0"/>
              </a:rPr>
              <a:t>(x));</a:t>
            </a:r>
          </a:p>
          <a:p>
            <a:pPr>
              <a:lnSpc>
                <a:spcPts val="1425"/>
              </a:lnSpc>
              <a:buNone/>
            </a:pPr>
            <a:r>
              <a:rPr lang="en-IN" b="0" dirty="0">
                <a:solidFill>
                  <a:srgbClr val="000000"/>
                </a:solidFill>
                <a:effectLst/>
                <a:latin typeface="+mj-lt"/>
                <a:ea typeface="Verdana" panose="020B0604030504040204" pitchFamily="34" charset="0"/>
              </a:rPr>
              <a:t>  }</a:t>
            </a:r>
          </a:p>
          <a:p>
            <a:pPr>
              <a:lnSpc>
                <a:spcPts val="1425"/>
              </a:lnSpc>
              <a:buNone/>
            </a:pPr>
            <a:r>
              <a:rPr lang="en-IN" b="0" dirty="0">
                <a:solidFill>
                  <a:srgbClr val="000000"/>
                </a:solidFill>
                <a:effectLst/>
                <a:latin typeface="+mj-lt"/>
                <a:ea typeface="Verdana" panose="020B0604030504040204" pitchFamily="34" charset="0"/>
              </a:rPr>
              <a:t>  </a:t>
            </a:r>
            <a:r>
              <a:rPr lang="en-IN" b="1" dirty="0" err="1">
                <a:solidFill>
                  <a:srgbClr val="E97366"/>
                </a:solidFill>
                <a:effectLst/>
                <a:latin typeface="+mj-lt"/>
                <a:ea typeface="Verdana" panose="020B0604030504040204" pitchFamily="34" charset="0"/>
              </a:rPr>
              <a:t>Serial</a:t>
            </a:r>
            <a:r>
              <a:rPr lang="en-IN" b="0" dirty="0" err="1">
                <a:solidFill>
                  <a:srgbClr val="000000"/>
                </a:solidFill>
                <a:effectLst/>
                <a:latin typeface="+mj-lt"/>
                <a:ea typeface="Verdana" panose="020B0604030504040204" pitchFamily="34" charset="0"/>
              </a:rPr>
              <a:t>.</a:t>
            </a:r>
            <a:r>
              <a:rPr lang="en-IN" b="0" dirty="0" err="1">
                <a:solidFill>
                  <a:srgbClr val="E97366"/>
                </a:solidFill>
                <a:effectLst/>
                <a:latin typeface="+mj-lt"/>
                <a:ea typeface="Verdana" panose="020B0604030504040204" pitchFamily="34" charset="0"/>
              </a:rPr>
              <a:t>println</a:t>
            </a:r>
            <a:r>
              <a:rPr lang="en-IN" b="0" dirty="0">
                <a:solidFill>
                  <a:srgbClr val="000000"/>
                </a:solidFill>
                <a:effectLst/>
                <a:latin typeface="+mj-lt"/>
                <a:ea typeface="Verdana" panose="020B0604030504040204" pitchFamily="34" charset="0"/>
              </a:rPr>
              <a:t>(</a:t>
            </a:r>
            <a:r>
              <a:rPr lang="en-IN" b="0" dirty="0">
                <a:solidFill>
                  <a:srgbClr val="A31515"/>
                </a:solidFill>
                <a:effectLst/>
                <a:latin typeface="+mj-lt"/>
                <a:ea typeface="Verdana" panose="020B0604030504040204" pitchFamily="34" charset="0"/>
              </a:rPr>
              <a:t>"---"</a:t>
            </a:r>
            <a:r>
              <a:rPr lang="en-IN" b="0" dirty="0">
                <a:solidFill>
                  <a:srgbClr val="000000"/>
                </a:solidFill>
                <a:effectLst/>
                <a:latin typeface="+mj-lt"/>
                <a:ea typeface="Verdana" panose="020B0604030504040204" pitchFamily="34" charset="0"/>
              </a:rPr>
              <a:t>);</a:t>
            </a:r>
          </a:p>
          <a:p>
            <a:pPr>
              <a:lnSpc>
                <a:spcPts val="1425"/>
              </a:lnSpc>
              <a:buNone/>
            </a:pPr>
            <a:br>
              <a:rPr lang="en-IN" b="0" dirty="0">
                <a:solidFill>
                  <a:srgbClr val="000000"/>
                </a:solidFill>
                <a:effectLst/>
                <a:latin typeface="+mj-lt"/>
                <a:ea typeface="Verdana" panose="020B0604030504040204" pitchFamily="34" charset="0"/>
              </a:rPr>
            </a:br>
            <a:r>
              <a:rPr lang="en-IN" b="0" dirty="0">
                <a:solidFill>
                  <a:srgbClr val="000000"/>
                </a:solidFill>
                <a:effectLst/>
                <a:latin typeface="+mj-lt"/>
                <a:ea typeface="Verdana" panose="020B0604030504040204" pitchFamily="34" charset="0"/>
              </a:rPr>
              <a:t>  </a:t>
            </a:r>
            <a:r>
              <a:rPr lang="en-IN" b="0" dirty="0">
                <a:solidFill>
                  <a:srgbClr val="E97366"/>
                </a:solidFill>
                <a:effectLst/>
                <a:latin typeface="+mj-lt"/>
                <a:ea typeface="Verdana" panose="020B0604030504040204" pitchFamily="34" charset="0"/>
              </a:rPr>
              <a:t>delay</a:t>
            </a:r>
            <a:r>
              <a:rPr lang="en-IN" b="0" dirty="0">
                <a:solidFill>
                  <a:srgbClr val="000000"/>
                </a:solidFill>
                <a:effectLst/>
                <a:latin typeface="+mj-lt"/>
                <a:ea typeface="Verdana" panose="020B0604030504040204" pitchFamily="34" charset="0"/>
              </a:rPr>
              <a:t>(</a:t>
            </a:r>
            <a:r>
              <a:rPr lang="en-IN" b="0" dirty="0">
                <a:solidFill>
                  <a:srgbClr val="098658"/>
                </a:solidFill>
                <a:effectLst/>
                <a:latin typeface="+mj-lt"/>
                <a:ea typeface="Verdana" panose="020B0604030504040204" pitchFamily="34" charset="0"/>
              </a:rPr>
              <a:t>10000</a:t>
            </a:r>
            <a:r>
              <a:rPr lang="en-IN" b="0" dirty="0">
                <a:solidFill>
                  <a:srgbClr val="000000"/>
                </a:solidFill>
                <a:effectLst/>
                <a:latin typeface="+mj-lt"/>
                <a:ea typeface="Verdana" panose="020B0604030504040204" pitchFamily="34" charset="0"/>
              </a:rPr>
              <a:t>);</a:t>
            </a:r>
          </a:p>
          <a:p>
            <a:pPr>
              <a:lnSpc>
                <a:spcPts val="1425"/>
              </a:lnSpc>
            </a:pPr>
            <a:r>
              <a:rPr lang="en-IN" b="0" dirty="0">
                <a:solidFill>
                  <a:srgbClr val="000000"/>
                </a:solidFill>
                <a:effectLst/>
                <a:latin typeface="+mj-lt"/>
                <a:ea typeface="Verdana" panose="020B0604030504040204" pitchFamily="34" charset="0"/>
              </a:rPr>
              <a:t>}</a:t>
            </a:r>
          </a:p>
        </p:txBody>
      </p:sp>
    </p:spTree>
    <p:extLst>
      <p:ext uri="{BB962C8B-B14F-4D97-AF65-F5344CB8AC3E}">
        <p14:creationId xmlns:p14="http://schemas.microsoft.com/office/powerpoint/2010/main" val="161683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306BD-3634-B306-9D32-20219B7BE18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3F5D9B-2138-E70C-49F6-04520CA14F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4" name="Google Shape;125;p3">
            <a:extLst>
              <a:ext uri="{FF2B5EF4-FFF2-40B4-BE49-F238E27FC236}">
                <a16:creationId xmlns:a16="http://schemas.microsoft.com/office/drawing/2014/main" id="{69301F36-BEC1-EA95-6F45-EF14E876798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913987CC-149F-5477-55AA-CA2D362D12DD}"/>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endParaRPr lang="en-IN" dirty="0"/>
          </a:p>
        </p:txBody>
      </p:sp>
      <p:sp>
        <p:nvSpPr>
          <p:cNvPr id="13" name="Slide Number Placeholder 2">
            <a:extLst>
              <a:ext uri="{FF2B5EF4-FFF2-40B4-BE49-F238E27FC236}">
                <a16:creationId xmlns:a16="http://schemas.microsoft.com/office/drawing/2014/main" id="{6993E400-2631-0DF1-EF40-E383FAAE67A9}"/>
              </a:ext>
            </a:extLst>
          </p:cNvPr>
          <p:cNvSpPr txBox="1">
            <a:spLocks/>
          </p:cNvSpPr>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16</a:t>
            </a:fld>
            <a:endParaRPr lang="en-US" dirty="0"/>
          </a:p>
        </p:txBody>
      </p:sp>
      <p:sp>
        <p:nvSpPr>
          <p:cNvPr id="14" name="Google Shape;125;p3">
            <a:extLst>
              <a:ext uri="{FF2B5EF4-FFF2-40B4-BE49-F238E27FC236}">
                <a16:creationId xmlns:a16="http://schemas.microsoft.com/office/drawing/2014/main" id="{01836A58-AD0A-D7D3-A7D5-DF9C0ED9E4EE}"/>
              </a:ext>
            </a:extLst>
          </p:cNvPr>
          <p:cNvSpPr txBox="1"/>
          <p:nvPr/>
        </p:nvSpPr>
        <p:spPr>
          <a:xfrm>
            <a:off x="345651" y="1012371"/>
            <a:ext cx="11433393" cy="5594922"/>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Results(Temperature and humidity data points)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F51A13FA-39CA-2C17-EDF9-921283CC11AA}"/>
              </a:ext>
            </a:extLst>
          </p:cNvPr>
          <p:cNvPicPr>
            <a:picLocks noChangeAspect="1"/>
          </p:cNvPicPr>
          <p:nvPr/>
        </p:nvPicPr>
        <p:blipFill>
          <a:blip r:embed="rId2"/>
          <a:stretch>
            <a:fillRect/>
          </a:stretch>
        </p:blipFill>
        <p:spPr>
          <a:xfrm>
            <a:off x="452283" y="1666797"/>
            <a:ext cx="5597039" cy="3921203"/>
          </a:xfrm>
          <a:prstGeom prst="rect">
            <a:avLst/>
          </a:prstGeom>
        </p:spPr>
      </p:pic>
      <p:pic>
        <p:nvPicPr>
          <p:cNvPr id="8" name="Picture 7">
            <a:extLst>
              <a:ext uri="{FF2B5EF4-FFF2-40B4-BE49-F238E27FC236}">
                <a16:creationId xmlns:a16="http://schemas.microsoft.com/office/drawing/2014/main" id="{E0CF9EFE-7B2F-1DC7-C018-65A880B8F514}"/>
              </a:ext>
            </a:extLst>
          </p:cNvPr>
          <p:cNvPicPr>
            <a:picLocks noChangeAspect="1"/>
          </p:cNvPicPr>
          <p:nvPr/>
        </p:nvPicPr>
        <p:blipFill>
          <a:blip r:embed="rId3"/>
          <a:stretch>
            <a:fillRect/>
          </a:stretch>
        </p:blipFill>
        <p:spPr>
          <a:xfrm>
            <a:off x="6287998" y="1666797"/>
            <a:ext cx="5729722" cy="3921202"/>
          </a:xfrm>
          <a:prstGeom prst="rect">
            <a:avLst/>
          </a:prstGeom>
        </p:spPr>
      </p:pic>
    </p:spTree>
    <p:extLst>
      <p:ext uri="{BB962C8B-B14F-4D97-AF65-F5344CB8AC3E}">
        <p14:creationId xmlns:p14="http://schemas.microsoft.com/office/powerpoint/2010/main" val="395814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2701B-6412-0D1F-32F7-3A8214C493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DC25297-BBAB-E19B-C369-746B037206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4" name="Google Shape;125;p3">
            <a:extLst>
              <a:ext uri="{FF2B5EF4-FFF2-40B4-BE49-F238E27FC236}">
                <a16:creationId xmlns:a16="http://schemas.microsoft.com/office/drawing/2014/main" id="{ADA49147-11CC-11C7-7280-1A074442BC26}"/>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a:t>
            </a:r>
            <a:r>
              <a:rPr lang="en-US" sz="2400" b="1" dirty="0">
                <a:latin typeface="Montserrat"/>
                <a:ea typeface="Montserrat"/>
                <a:cs typeface="Montserrat"/>
                <a:sym typeface="Montserrat"/>
              </a:rPr>
              <a:t>CODE</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AAFD0A20-5FC3-D348-3393-CE7EDCB187D3}"/>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Results(Analysing the data points)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tempData</a:t>
            </a:r>
            <a:r>
              <a:rPr kumimoji="0" lang="en-US" altLang="en-US" sz="1400" b="0" i="0" u="none" strike="noStrike" cap="none" normalizeH="0" baseline="0" dirty="0">
                <a:ln>
                  <a:noFill/>
                </a:ln>
                <a:solidFill>
                  <a:schemeClr val="tx1"/>
                </a:solidFill>
                <a:effectLst/>
                <a:latin typeface="Arial" panose="020B0604020202020204" pitchFamily="34" charset="0"/>
              </a:rPr>
              <a:t> = data(:,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humidityData</a:t>
            </a:r>
            <a:r>
              <a:rPr kumimoji="0" lang="en-US" altLang="en-US" sz="1400" b="0" i="0" u="none" strike="noStrike" cap="none" normalizeH="0" baseline="0" dirty="0">
                <a:ln>
                  <a:noFill/>
                </a:ln>
                <a:solidFill>
                  <a:schemeClr val="tx1"/>
                </a:solidFill>
                <a:effectLst/>
                <a:latin typeface="Arial" panose="020B0604020202020204" pitchFamily="34" charset="0"/>
              </a:rPr>
              <a:t> = data(:,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Arial" panose="020B0604020202020204" pitchFamily="34" charset="0"/>
              </a:rPr>
              <a:t>if </a:t>
            </a:r>
            <a:r>
              <a:rPr kumimoji="0" lang="en-US" altLang="en-US" sz="1400" b="0" i="0" u="none" strike="noStrike" cap="none" normalizeH="0" baseline="0" dirty="0" err="1">
                <a:ln>
                  <a:noFill/>
                </a:ln>
                <a:solidFill>
                  <a:schemeClr val="tx1"/>
                </a:solidFill>
                <a:effectLst/>
                <a:latin typeface="Arial" panose="020B0604020202020204" pitchFamily="34" charset="0"/>
              </a:rPr>
              <a:t>isempty</a:t>
            </a: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err="1">
                <a:ln>
                  <a:noFill/>
                </a:ln>
                <a:solidFill>
                  <a:schemeClr val="tx1"/>
                </a:solidFill>
                <a:effectLst/>
                <a:latin typeface="Arial" panose="020B0604020202020204" pitchFamily="34" charset="0"/>
              </a:rPr>
              <a:t>tempData</a:t>
            </a:r>
            <a:r>
              <a:rPr kumimoji="0" lang="en-US" altLang="en-US" sz="1400" b="0" i="0" u="none" strike="noStrike" cap="none" normalizeH="0" baseline="0" dirty="0">
                <a:ln>
                  <a:noFill/>
                </a:ln>
                <a:solidFill>
                  <a:schemeClr val="tx1"/>
                </a:solidFill>
                <a:effectLst/>
                <a:latin typeface="Arial" panose="020B0604020202020204" pitchFamily="34" charset="0"/>
              </a:rPr>
              <a:t>) || </a:t>
            </a:r>
            <a:r>
              <a:rPr kumimoji="0" lang="en-US" altLang="en-US" sz="1400" b="0" i="0" u="none" strike="noStrike" cap="none" normalizeH="0" baseline="0" dirty="0" err="1">
                <a:ln>
                  <a:noFill/>
                </a:ln>
                <a:solidFill>
                  <a:schemeClr val="tx1"/>
                </a:solidFill>
                <a:effectLst/>
                <a:latin typeface="Arial" panose="020B0604020202020204" pitchFamily="34" charset="0"/>
              </a:rPr>
              <a:t>isempty</a:t>
            </a: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err="1">
                <a:ln>
                  <a:noFill/>
                </a:ln>
                <a:solidFill>
                  <a:schemeClr val="tx1"/>
                </a:solidFill>
                <a:effectLst/>
                <a:latin typeface="Arial" panose="020B0604020202020204" pitchFamily="34" charset="0"/>
              </a:rPr>
              <a:t>humidityData</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disp</a:t>
            </a: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rgbClr val="A020F0"/>
                </a:solidFill>
                <a:effectLst/>
                <a:latin typeface="Arial" panose="020B0604020202020204" pitchFamily="34" charset="0"/>
              </a:rPr>
              <a:t>'No data available for analysis.'</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Arial" panose="020B0604020202020204" pitchFamily="34" charset="0"/>
              </a:rPr>
              <a:t>return</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Arial" panose="020B0604020202020204" pitchFamily="34" charset="0"/>
              </a:rPr>
              <a:t>end</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tempMean</a:t>
            </a:r>
            <a:r>
              <a:rPr kumimoji="0" lang="en-US" altLang="en-US" sz="1400" b="0" i="0" u="none" strike="noStrike" cap="none" normalizeH="0" baseline="0" dirty="0">
                <a:ln>
                  <a:noFill/>
                </a:ln>
                <a:solidFill>
                  <a:schemeClr val="tx1"/>
                </a:solidFill>
                <a:effectLst/>
                <a:latin typeface="Arial" panose="020B0604020202020204" pitchFamily="34" charset="0"/>
              </a:rPr>
              <a:t> = mean(</a:t>
            </a:r>
            <a:r>
              <a:rPr kumimoji="0" lang="en-US" altLang="en-US" sz="1400" b="0" i="0" u="none" strike="noStrike" cap="none" normalizeH="0" baseline="0" dirty="0" err="1">
                <a:ln>
                  <a:noFill/>
                </a:ln>
                <a:solidFill>
                  <a:schemeClr val="tx1"/>
                </a:solidFill>
                <a:effectLst/>
                <a:latin typeface="Arial" panose="020B0604020202020204" pitchFamily="34" charset="0"/>
              </a:rPr>
              <a:t>tempData</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tempMedian</a:t>
            </a:r>
            <a:r>
              <a:rPr kumimoji="0" lang="en-US" altLang="en-US" sz="1400" b="0" i="0" u="none" strike="noStrike" cap="none" normalizeH="0" baseline="0" dirty="0">
                <a:ln>
                  <a:noFill/>
                </a:ln>
                <a:solidFill>
                  <a:schemeClr val="tx1"/>
                </a:solidFill>
                <a:effectLst/>
                <a:latin typeface="Arial" panose="020B0604020202020204" pitchFamily="34" charset="0"/>
              </a:rPr>
              <a:t> = median(</a:t>
            </a:r>
            <a:r>
              <a:rPr kumimoji="0" lang="en-US" altLang="en-US" sz="1400" b="0" i="0" u="none" strike="noStrike" cap="none" normalizeH="0" baseline="0" dirty="0" err="1">
                <a:ln>
                  <a:noFill/>
                </a:ln>
                <a:solidFill>
                  <a:schemeClr val="tx1"/>
                </a:solidFill>
                <a:effectLst/>
                <a:latin typeface="Arial" panose="020B0604020202020204" pitchFamily="34" charset="0"/>
              </a:rPr>
              <a:t>tempData</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tempMax</a:t>
            </a:r>
            <a:r>
              <a:rPr kumimoji="0" lang="en-US" altLang="en-US" sz="1400" b="0" i="0" u="none" strike="noStrike" cap="none" normalizeH="0" baseline="0" dirty="0">
                <a:ln>
                  <a:noFill/>
                </a:ln>
                <a:solidFill>
                  <a:schemeClr val="tx1"/>
                </a:solidFill>
                <a:effectLst/>
                <a:latin typeface="Arial" panose="020B0604020202020204" pitchFamily="34" charset="0"/>
              </a:rPr>
              <a:t> = max(</a:t>
            </a:r>
            <a:r>
              <a:rPr kumimoji="0" lang="en-US" altLang="en-US" sz="1400" b="0" i="0" u="none" strike="noStrike" cap="none" normalizeH="0" baseline="0" dirty="0" err="1">
                <a:ln>
                  <a:noFill/>
                </a:ln>
                <a:solidFill>
                  <a:schemeClr val="tx1"/>
                </a:solidFill>
                <a:effectLst/>
                <a:latin typeface="Arial" panose="020B0604020202020204" pitchFamily="34" charset="0"/>
              </a:rPr>
              <a:t>tempData</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tempMin</a:t>
            </a:r>
            <a:r>
              <a:rPr kumimoji="0" lang="en-US" altLang="en-US" sz="1400" b="0" i="0" u="none" strike="noStrike" cap="none" normalizeH="0" baseline="0" dirty="0">
                <a:ln>
                  <a:noFill/>
                </a:ln>
                <a:solidFill>
                  <a:schemeClr val="tx1"/>
                </a:solidFill>
                <a:effectLst/>
                <a:latin typeface="Arial" panose="020B0604020202020204" pitchFamily="34" charset="0"/>
              </a:rPr>
              <a:t> = min(</a:t>
            </a:r>
            <a:r>
              <a:rPr kumimoji="0" lang="en-US" altLang="en-US" sz="1400" b="0" i="0" u="none" strike="noStrike" cap="none" normalizeH="0" baseline="0" dirty="0" err="1">
                <a:ln>
                  <a:noFill/>
                </a:ln>
                <a:solidFill>
                  <a:schemeClr val="tx1"/>
                </a:solidFill>
                <a:effectLst/>
                <a:latin typeface="Arial" panose="020B0604020202020204" pitchFamily="34" charset="0"/>
              </a:rPr>
              <a:t>tempData</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tempStd</a:t>
            </a:r>
            <a:r>
              <a:rPr kumimoji="0" lang="en-US" altLang="en-US" sz="1400" b="0" i="0" u="none" strike="noStrike" cap="none" normalizeH="0" baseline="0" dirty="0">
                <a:ln>
                  <a:noFill/>
                </a:ln>
                <a:solidFill>
                  <a:schemeClr val="tx1"/>
                </a:solidFill>
                <a:effectLst/>
                <a:latin typeface="Arial" panose="020B0604020202020204" pitchFamily="34" charset="0"/>
              </a:rPr>
              <a:t> = std(</a:t>
            </a:r>
            <a:r>
              <a:rPr kumimoji="0" lang="en-US" altLang="en-US" sz="1400" b="0" i="0" u="none" strike="noStrike" cap="none" normalizeH="0" baseline="0" dirty="0" err="1">
                <a:ln>
                  <a:noFill/>
                </a:ln>
                <a:solidFill>
                  <a:schemeClr val="tx1"/>
                </a:solidFill>
                <a:effectLst/>
                <a:latin typeface="Arial" panose="020B0604020202020204" pitchFamily="34" charset="0"/>
              </a:rPr>
              <a:t>tempData</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humidityMean</a:t>
            </a:r>
            <a:r>
              <a:rPr kumimoji="0" lang="en-US" altLang="en-US" sz="1400" b="0" i="0" u="none" strike="noStrike" cap="none" normalizeH="0" baseline="0" dirty="0">
                <a:ln>
                  <a:noFill/>
                </a:ln>
                <a:solidFill>
                  <a:schemeClr val="tx1"/>
                </a:solidFill>
                <a:effectLst/>
                <a:latin typeface="Arial" panose="020B0604020202020204" pitchFamily="34" charset="0"/>
              </a:rPr>
              <a:t> = mean(</a:t>
            </a:r>
            <a:r>
              <a:rPr kumimoji="0" lang="en-US" altLang="en-US" sz="1400" b="0" i="0" u="none" strike="noStrike" cap="none" normalizeH="0" baseline="0" dirty="0" err="1">
                <a:ln>
                  <a:noFill/>
                </a:ln>
                <a:solidFill>
                  <a:schemeClr val="tx1"/>
                </a:solidFill>
                <a:effectLst/>
                <a:latin typeface="Arial" panose="020B0604020202020204" pitchFamily="34" charset="0"/>
              </a:rPr>
              <a:t>humidityData</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humidityMedian</a:t>
            </a:r>
            <a:r>
              <a:rPr kumimoji="0" lang="en-US" altLang="en-US" sz="1400" b="0" i="0" u="none" strike="noStrike" cap="none" normalizeH="0" baseline="0" dirty="0">
                <a:ln>
                  <a:noFill/>
                </a:ln>
                <a:solidFill>
                  <a:schemeClr val="tx1"/>
                </a:solidFill>
                <a:effectLst/>
                <a:latin typeface="Arial" panose="020B0604020202020204" pitchFamily="34" charset="0"/>
              </a:rPr>
              <a:t> = median(</a:t>
            </a:r>
            <a:r>
              <a:rPr kumimoji="0" lang="en-US" altLang="en-US" sz="1400" b="0" i="0" u="none" strike="noStrike" cap="none" normalizeH="0" baseline="0" dirty="0" err="1">
                <a:ln>
                  <a:noFill/>
                </a:ln>
                <a:solidFill>
                  <a:schemeClr val="tx1"/>
                </a:solidFill>
                <a:effectLst/>
                <a:latin typeface="Arial" panose="020B0604020202020204" pitchFamily="34" charset="0"/>
              </a:rPr>
              <a:t>humidityData</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humidityMax</a:t>
            </a:r>
            <a:r>
              <a:rPr kumimoji="0" lang="en-US" altLang="en-US" sz="1400" b="0" i="0" u="none" strike="noStrike" cap="none" normalizeH="0" baseline="0" dirty="0">
                <a:ln>
                  <a:noFill/>
                </a:ln>
                <a:solidFill>
                  <a:schemeClr val="tx1"/>
                </a:solidFill>
                <a:effectLst/>
                <a:latin typeface="Arial" panose="020B0604020202020204" pitchFamily="34" charset="0"/>
              </a:rPr>
              <a:t> = max(</a:t>
            </a:r>
            <a:r>
              <a:rPr kumimoji="0" lang="en-US" altLang="en-US" sz="1400" b="0" i="0" u="none" strike="noStrike" cap="none" normalizeH="0" baseline="0" dirty="0" err="1">
                <a:ln>
                  <a:noFill/>
                </a:ln>
                <a:solidFill>
                  <a:schemeClr val="tx1"/>
                </a:solidFill>
                <a:effectLst/>
                <a:latin typeface="Arial" panose="020B0604020202020204" pitchFamily="34" charset="0"/>
              </a:rPr>
              <a:t>humidityData</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humidityMin</a:t>
            </a:r>
            <a:r>
              <a:rPr kumimoji="0" lang="en-US" altLang="en-US" sz="1400" b="0" i="0" u="none" strike="noStrike" cap="none" normalizeH="0" baseline="0" dirty="0">
                <a:ln>
                  <a:noFill/>
                </a:ln>
                <a:solidFill>
                  <a:schemeClr val="tx1"/>
                </a:solidFill>
                <a:effectLst/>
                <a:latin typeface="Arial" panose="020B0604020202020204" pitchFamily="34" charset="0"/>
              </a:rPr>
              <a:t> = min(</a:t>
            </a:r>
            <a:r>
              <a:rPr kumimoji="0" lang="en-US" altLang="en-US" sz="1400" b="0" i="0" u="none" strike="noStrike" cap="none" normalizeH="0" baseline="0" dirty="0" err="1">
                <a:ln>
                  <a:noFill/>
                </a:ln>
                <a:solidFill>
                  <a:schemeClr val="tx1"/>
                </a:solidFill>
                <a:effectLst/>
                <a:latin typeface="Arial" panose="020B0604020202020204" pitchFamily="34" charset="0"/>
              </a:rPr>
              <a:t>humidityData</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humidityStd</a:t>
            </a:r>
            <a:r>
              <a:rPr kumimoji="0" lang="en-US" altLang="en-US" sz="1400" b="0" i="0" u="none" strike="noStrike" cap="none" normalizeH="0" baseline="0" dirty="0">
                <a:ln>
                  <a:noFill/>
                </a:ln>
                <a:solidFill>
                  <a:schemeClr val="tx1"/>
                </a:solidFill>
                <a:effectLst/>
                <a:latin typeface="Arial" panose="020B0604020202020204" pitchFamily="34" charset="0"/>
              </a:rPr>
              <a:t> = std(</a:t>
            </a:r>
            <a:r>
              <a:rPr kumimoji="0" lang="en-US" altLang="en-US" sz="1400" b="0" i="0" u="none" strike="noStrike" cap="none" normalizeH="0" baseline="0" dirty="0" err="1">
                <a:ln>
                  <a:noFill/>
                </a:ln>
                <a:solidFill>
                  <a:schemeClr val="tx1"/>
                </a:solidFill>
                <a:effectLst/>
                <a:latin typeface="Arial" panose="020B0604020202020204" pitchFamily="34" charset="0"/>
              </a:rPr>
              <a:t>humidityData</a:t>
            </a:r>
            <a:r>
              <a:rPr kumimoji="0" lang="en-US" altLang="en-US" sz="1400" b="0" i="0" u="none" strike="noStrike" cap="none" normalizeH="0" baseline="0" dirty="0">
                <a:ln>
                  <a:noFill/>
                </a:ln>
                <a:solidFill>
                  <a:schemeClr val="tx1"/>
                </a:solidFill>
                <a:effectLst/>
                <a:latin typeface="Arial" panose="020B0604020202020204" pitchFamily="34" charset="0"/>
              </a:rPr>
              <a:t>);</a:t>
            </a:r>
            <a:br>
              <a:rPr kumimoji="0" lang="en-US" altLang="en-US" sz="1400"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err="1">
                <a:ln>
                  <a:noFill/>
                </a:ln>
                <a:solidFill>
                  <a:schemeClr val="tx1"/>
                </a:solidFill>
                <a:effectLst/>
                <a:latin typeface="Arial" panose="020B0604020202020204" pitchFamily="34" charset="0"/>
              </a:rPr>
              <a:t>disp</a:t>
            </a: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rgbClr val="A020F0"/>
                </a:solidFill>
                <a:effectLst/>
                <a:latin typeface="Arial" panose="020B0604020202020204" pitchFamily="34" charset="0"/>
              </a:rPr>
              <a:t>'Standard Deviation: '</a:t>
            </a:r>
            <a:r>
              <a:rPr kumimoji="0" lang="en-US" altLang="en-US" sz="1400" b="0" i="0" u="none" strike="noStrike" cap="none" normalizeH="0" baseline="0" dirty="0">
                <a:ln>
                  <a:noFill/>
                </a:ln>
                <a:solidFill>
                  <a:schemeClr val="tx1"/>
                </a:solidFill>
                <a:effectLst/>
                <a:latin typeface="Arial" panose="020B0604020202020204" pitchFamily="34" charset="0"/>
              </a:rPr>
              <a:t>, num2str(</a:t>
            </a:r>
            <a:r>
              <a:rPr kumimoji="0" lang="en-US" altLang="en-US" sz="1400" b="0" i="0" u="none" strike="noStrike" cap="none" normalizeH="0" baseline="0" dirty="0" err="1">
                <a:ln>
                  <a:noFill/>
                </a:ln>
                <a:solidFill>
                  <a:schemeClr val="tx1"/>
                </a:solidFill>
                <a:effectLst/>
                <a:latin typeface="Arial" panose="020B0604020202020204" pitchFamily="34" charset="0"/>
              </a:rPr>
              <a:t>humidityStd</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disp</a:t>
            </a: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rgbClr val="A020F0"/>
                </a:solidFill>
                <a:effectLst/>
                <a:latin typeface="Arial" panose="020B0604020202020204" pitchFamily="34" charset="0"/>
              </a:rPr>
              <a:t>'Temperature Data Analysis:'</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disp</a:t>
            </a: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rgbClr val="A020F0"/>
                </a:solidFill>
                <a:effectLst/>
                <a:latin typeface="Arial" panose="020B0604020202020204" pitchFamily="34" charset="0"/>
              </a:rPr>
              <a:t>'Mean: '</a:t>
            </a:r>
            <a:r>
              <a:rPr kumimoji="0" lang="en-US" altLang="en-US" sz="1400" b="0" i="0" u="none" strike="noStrike" cap="none" normalizeH="0" baseline="0" dirty="0">
                <a:ln>
                  <a:noFill/>
                </a:ln>
                <a:solidFill>
                  <a:schemeClr val="tx1"/>
                </a:solidFill>
                <a:effectLst/>
                <a:latin typeface="Arial" panose="020B0604020202020204" pitchFamily="34" charset="0"/>
              </a:rPr>
              <a:t>, num2str(</a:t>
            </a:r>
            <a:r>
              <a:rPr kumimoji="0" lang="en-US" altLang="en-US" sz="1400" b="0" i="0" u="none" strike="noStrike" cap="none" normalizeH="0" baseline="0" dirty="0" err="1">
                <a:ln>
                  <a:noFill/>
                </a:ln>
                <a:solidFill>
                  <a:schemeClr val="tx1"/>
                </a:solidFill>
                <a:effectLst/>
                <a:latin typeface="Arial" panose="020B0604020202020204" pitchFamily="34" charset="0"/>
              </a:rPr>
              <a:t>tempMean</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disp</a:t>
            </a: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rgbClr val="A020F0"/>
                </a:solidFill>
                <a:effectLst/>
                <a:latin typeface="Arial" panose="020B0604020202020204" pitchFamily="34" charset="0"/>
              </a:rPr>
              <a:t>'Median: '</a:t>
            </a:r>
            <a:r>
              <a:rPr kumimoji="0" lang="en-US" altLang="en-US" sz="1400" b="0" i="0" u="none" strike="noStrike" cap="none" normalizeH="0" baseline="0" dirty="0">
                <a:ln>
                  <a:noFill/>
                </a:ln>
                <a:solidFill>
                  <a:schemeClr val="tx1"/>
                </a:solidFill>
                <a:effectLst/>
                <a:latin typeface="Arial" panose="020B0604020202020204" pitchFamily="34" charset="0"/>
              </a:rPr>
              <a:t>, num2str(</a:t>
            </a:r>
            <a:r>
              <a:rPr kumimoji="0" lang="en-US" altLang="en-US" sz="1400" b="0" i="0" u="none" strike="noStrike" cap="none" normalizeH="0" baseline="0" dirty="0" err="1">
                <a:ln>
                  <a:noFill/>
                </a:ln>
                <a:solidFill>
                  <a:schemeClr val="tx1"/>
                </a:solidFill>
                <a:effectLst/>
                <a:latin typeface="Arial" panose="020B0604020202020204" pitchFamily="34" charset="0"/>
              </a:rPr>
              <a:t>tempMedian</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disp</a:t>
            </a: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rgbClr val="A020F0"/>
                </a:solidFill>
                <a:effectLst/>
                <a:latin typeface="Arial" panose="020B0604020202020204" pitchFamily="34" charset="0"/>
              </a:rPr>
              <a:t>'Maximum: '</a:t>
            </a:r>
            <a:r>
              <a:rPr kumimoji="0" lang="en-US" altLang="en-US" sz="1400" b="0" i="0" u="none" strike="noStrike" cap="none" normalizeH="0" baseline="0" dirty="0">
                <a:ln>
                  <a:noFill/>
                </a:ln>
                <a:solidFill>
                  <a:schemeClr val="tx1"/>
                </a:solidFill>
                <a:effectLst/>
                <a:latin typeface="Arial" panose="020B0604020202020204" pitchFamily="34" charset="0"/>
              </a:rPr>
              <a:t>, num2str(</a:t>
            </a:r>
            <a:r>
              <a:rPr kumimoji="0" lang="en-US" altLang="en-US" sz="1400" b="0" i="0" u="none" strike="noStrike" cap="none" normalizeH="0" baseline="0" dirty="0" err="1">
                <a:ln>
                  <a:noFill/>
                </a:ln>
                <a:solidFill>
                  <a:schemeClr val="tx1"/>
                </a:solidFill>
                <a:effectLst/>
                <a:latin typeface="Arial" panose="020B0604020202020204" pitchFamily="34" charset="0"/>
              </a:rPr>
              <a:t>tempMax</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disp</a:t>
            </a: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rgbClr val="A020F0"/>
                </a:solidFill>
                <a:effectLst/>
                <a:latin typeface="Arial" panose="020B0604020202020204" pitchFamily="34" charset="0"/>
              </a:rPr>
              <a:t>'Minimum: '</a:t>
            </a:r>
            <a:r>
              <a:rPr kumimoji="0" lang="en-US" altLang="en-US" sz="1400" b="0" i="0" u="none" strike="noStrike" cap="none" normalizeH="0" baseline="0" dirty="0">
                <a:ln>
                  <a:noFill/>
                </a:ln>
                <a:solidFill>
                  <a:schemeClr val="tx1"/>
                </a:solidFill>
                <a:effectLst/>
                <a:latin typeface="Arial" panose="020B0604020202020204" pitchFamily="34" charset="0"/>
              </a:rPr>
              <a:t>, num2str(</a:t>
            </a:r>
            <a:r>
              <a:rPr kumimoji="0" lang="en-US" altLang="en-US" sz="1400" b="0" i="0" u="none" strike="noStrike" cap="none" normalizeH="0" baseline="0" dirty="0" err="1">
                <a:ln>
                  <a:noFill/>
                </a:ln>
                <a:solidFill>
                  <a:schemeClr val="tx1"/>
                </a:solidFill>
                <a:effectLst/>
                <a:latin typeface="Arial" panose="020B0604020202020204" pitchFamily="34" charset="0"/>
              </a:rPr>
              <a:t>tempMin</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disp</a:t>
            </a: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rgbClr val="A020F0"/>
                </a:solidFill>
                <a:effectLst/>
                <a:latin typeface="Arial" panose="020B0604020202020204" pitchFamily="34" charset="0"/>
              </a:rPr>
              <a:t>'Standard Deviation: '</a:t>
            </a:r>
            <a:r>
              <a:rPr kumimoji="0" lang="en-US" altLang="en-US" sz="1400" b="0" i="0" u="none" strike="noStrike" cap="none" normalizeH="0" baseline="0" dirty="0">
                <a:ln>
                  <a:noFill/>
                </a:ln>
                <a:solidFill>
                  <a:schemeClr val="tx1"/>
                </a:solidFill>
                <a:effectLst/>
                <a:latin typeface="Arial" panose="020B0604020202020204" pitchFamily="34" charset="0"/>
              </a:rPr>
              <a:t>, num2str(</a:t>
            </a:r>
            <a:r>
              <a:rPr kumimoji="0" lang="en-US" altLang="en-US" sz="1400" b="0" i="0" u="none" strike="noStrike" cap="none" normalizeH="0" baseline="0" dirty="0" err="1">
                <a:ln>
                  <a:noFill/>
                </a:ln>
                <a:solidFill>
                  <a:schemeClr val="tx1"/>
                </a:solidFill>
                <a:effectLst/>
                <a:latin typeface="Arial" panose="020B0604020202020204" pitchFamily="34" charset="0"/>
              </a:rPr>
              <a:t>tempStd</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disp</a:t>
            </a: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rgbClr val="A020F0"/>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 </a:t>
            </a:r>
            <a:br>
              <a:rPr kumimoji="0" lang="en-US" altLang="en-US" sz="1400" b="0" i="0" u="none" strike="noStrike" cap="none" normalizeH="0" baseline="0" dirty="0">
                <a:ln>
                  <a:noFill/>
                </a:ln>
                <a:solidFill>
                  <a:schemeClr val="tx1"/>
                </a:solidFill>
                <a:effectLst/>
                <a:latin typeface="Arial" panose="020B0604020202020204" pitchFamily="34" charset="0"/>
              </a:rPr>
            </a:br>
            <a:br>
              <a:rPr kumimoji="0" lang="en-US" altLang="en-US" sz="1400" b="0" i="0" u="none" strike="noStrike" cap="none" normalizeH="0" baseline="0" dirty="0">
                <a:ln>
                  <a:noFill/>
                </a:ln>
                <a:solidFill>
                  <a:schemeClr val="tx1"/>
                </a:solidFill>
                <a:effectLst/>
                <a:latin typeface="Arial" panose="020B0604020202020204" pitchFamily="34" charset="0"/>
              </a:rPr>
            </a:b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a:lnSpc>
                <a:spcPts val="1425"/>
              </a:lnSpc>
              <a:buNone/>
            </a:pPr>
            <a:br>
              <a:rPr lang="en-IN" b="0" dirty="0">
                <a:solidFill>
                  <a:srgbClr val="000000"/>
                </a:solidFill>
                <a:effectLst/>
                <a:latin typeface="Courier New" panose="02070309020205020404" pitchFamily="49" charset="0"/>
              </a:rPr>
            </a:br>
            <a:br>
              <a:rPr lang="en-IN" b="0" dirty="0">
                <a:solidFill>
                  <a:srgbClr val="000000"/>
                </a:solidFill>
                <a:effectLst/>
                <a:latin typeface="Courier New" panose="02070309020205020404" pitchFamily="49" charset="0"/>
              </a:rPr>
            </a:br>
            <a:endParaRPr lang="en-IN" b="0" dirty="0">
              <a:solidFill>
                <a:srgbClr val="000000"/>
              </a:solidFill>
              <a:effectLst/>
              <a:latin typeface="Courier New" panose="02070309020205020404" pitchFamily="49" charset="0"/>
            </a:endParaRPr>
          </a:p>
          <a:p>
            <a:br>
              <a:rPr lang="en-IN" b="0" dirty="0">
                <a:solidFill>
                  <a:srgbClr val="000000"/>
                </a:solidFill>
                <a:effectLst/>
                <a:latin typeface="Consolas" panose="020B0609020204030204" pitchFamily="49" charset="0"/>
              </a:rPr>
            </a:br>
            <a:endParaRPr lang="en-IN" dirty="0"/>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604196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2DE6D-C642-2E7A-0000-759C0F368C2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9F9203-3649-2F9D-A41A-5DBE91FBE5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4" name="Google Shape;125;p3">
            <a:extLst>
              <a:ext uri="{FF2B5EF4-FFF2-40B4-BE49-F238E27FC236}">
                <a16:creationId xmlns:a16="http://schemas.microsoft.com/office/drawing/2014/main" id="{D2664E3E-F46E-B08C-283E-F95DE0C74B2A}"/>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a:t>
            </a:r>
            <a:r>
              <a:rPr lang="en-US" sz="2400" b="1" dirty="0">
                <a:latin typeface="Montserrat"/>
                <a:ea typeface="Montserrat"/>
                <a:cs typeface="Montserrat"/>
                <a:sym typeface="Montserrat"/>
              </a:rPr>
              <a:t>CODE</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781C19B3-15BC-850E-B928-DB87CE565BF7}"/>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Results(Analysing the data points)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disp</a:t>
            </a: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rgbClr val="A020F0"/>
                </a:solidFill>
                <a:effectLst/>
                <a:latin typeface="Arial" panose="020B0604020202020204" pitchFamily="34" charset="0"/>
              </a:rPr>
              <a:t>'Humidity Data Analysis:'</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disp</a:t>
            </a: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rgbClr val="A020F0"/>
                </a:solidFill>
                <a:effectLst/>
                <a:latin typeface="Arial" panose="020B0604020202020204" pitchFamily="34" charset="0"/>
              </a:rPr>
              <a:t>'Mean: '</a:t>
            </a:r>
            <a:r>
              <a:rPr kumimoji="0" lang="en-US" altLang="en-US" sz="1400" b="0" i="0" u="none" strike="noStrike" cap="none" normalizeH="0" baseline="0" dirty="0">
                <a:ln>
                  <a:noFill/>
                </a:ln>
                <a:solidFill>
                  <a:schemeClr val="tx1"/>
                </a:solidFill>
                <a:effectLst/>
                <a:latin typeface="Arial" panose="020B0604020202020204" pitchFamily="34" charset="0"/>
              </a:rPr>
              <a:t>, num2str(</a:t>
            </a:r>
            <a:r>
              <a:rPr kumimoji="0" lang="en-US" altLang="en-US" sz="1400" b="0" i="0" u="none" strike="noStrike" cap="none" normalizeH="0" baseline="0" dirty="0" err="1">
                <a:ln>
                  <a:noFill/>
                </a:ln>
                <a:solidFill>
                  <a:schemeClr val="tx1"/>
                </a:solidFill>
                <a:effectLst/>
                <a:latin typeface="Arial" panose="020B0604020202020204" pitchFamily="34" charset="0"/>
              </a:rPr>
              <a:t>humidityMean</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disp</a:t>
            </a: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rgbClr val="A020F0"/>
                </a:solidFill>
                <a:effectLst/>
                <a:latin typeface="Arial" panose="020B0604020202020204" pitchFamily="34" charset="0"/>
              </a:rPr>
              <a:t>'Median: '</a:t>
            </a:r>
            <a:r>
              <a:rPr kumimoji="0" lang="en-US" altLang="en-US" sz="1400" b="0" i="0" u="none" strike="noStrike" cap="none" normalizeH="0" baseline="0" dirty="0">
                <a:ln>
                  <a:noFill/>
                </a:ln>
                <a:solidFill>
                  <a:schemeClr val="tx1"/>
                </a:solidFill>
                <a:effectLst/>
                <a:latin typeface="Arial" panose="020B0604020202020204" pitchFamily="34" charset="0"/>
              </a:rPr>
              <a:t>, num2str(</a:t>
            </a:r>
            <a:r>
              <a:rPr kumimoji="0" lang="en-US" altLang="en-US" sz="1400" b="0" i="0" u="none" strike="noStrike" cap="none" normalizeH="0" baseline="0" dirty="0" err="1">
                <a:ln>
                  <a:noFill/>
                </a:ln>
                <a:solidFill>
                  <a:schemeClr val="tx1"/>
                </a:solidFill>
                <a:effectLst/>
                <a:latin typeface="Arial" panose="020B0604020202020204" pitchFamily="34" charset="0"/>
              </a:rPr>
              <a:t>humidityMedian</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disp</a:t>
            </a: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rgbClr val="A020F0"/>
                </a:solidFill>
                <a:effectLst/>
                <a:latin typeface="Arial" panose="020B0604020202020204" pitchFamily="34" charset="0"/>
              </a:rPr>
              <a:t>'Maximum: '</a:t>
            </a:r>
            <a:r>
              <a:rPr kumimoji="0" lang="en-US" altLang="en-US" sz="1400" b="0" i="0" u="none" strike="noStrike" cap="none" normalizeH="0" baseline="0" dirty="0">
                <a:ln>
                  <a:noFill/>
                </a:ln>
                <a:solidFill>
                  <a:schemeClr val="tx1"/>
                </a:solidFill>
                <a:effectLst/>
                <a:latin typeface="Arial" panose="020B0604020202020204" pitchFamily="34" charset="0"/>
              </a:rPr>
              <a:t>, num2str(</a:t>
            </a:r>
            <a:r>
              <a:rPr kumimoji="0" lang="en-US" altLang="en-US" sz="1400" b="0" i="0" u="none" strike="noStrike" cap="none" normalizeH="0" baseline="0" dirty="0" err="1">
                <a:ln>
                  <a:noFill/>
                </a:ln>
                <a:solidFill>
                  <a:schemeClr val="tx1"/>
                </a:solidFill>
                <a:effectLst/>
                <a:latin typeface="Arial" panose="020B0604020202020204" pitchFamily="34" charset="0"/>
              </a:rPr>
              <a:t>humidityMax</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Arial" panose="020B0604020202020204" pitchFamily="34" charset="0"/>
              </a:rPr>
              <a:t>disp</a:t>
            </a:r>
            <a:r>
              <a:rPr kumimoji="0" lang="en-US" altLang="en-US" sz="1400" b="0" i="0" u="none" strike="noStrike" cap="none" normalizeH="0" baseline="0" dirty="0">
                <a:ln>
                  <a:noFill/>
                </a:ln>
                <a:solidFill>
                  <a:schemeClr val="tx1"/>
                </a:solidFill>
                <a:effectLst/>
                <a:latin typeface="Arial" panose="020B0604020202020204" pitchFamily="34" charset="0"/>
              </a:rPr>
              <a:t>([</a:t>
            </a:r>
            <a:r>
              <a:rPr kumimoji="0" lang="en-US" altLang="en-US" sz="1400" b="0" i="0" u="none" strike="noStrike" cap="none" normalizeH="0" baseline="0" dirty="0">
                <a:ln>
                  <a:noFill/>
                </a:ln>
                <a:solidFill>
                  <a:srgbClr val="A020F0"/>
                </a:solidFill>
                <a:effectLst/>
                <a:latin typeface="Arial" panose="020B0604020202020204" pitchFamily="34" charset="0"/>
              </a:rPr>
              <a:t>'Minimum: '</a:t>
            </a:r>
            <a:r>
              <a:rPr kumimoji="0" lang="en-US" altLang="en-US" sz="1400" b="0" i="0" u="none" strike="noStrike" cap="none" normalizeH="0" baseline="0" dirty="0">
                <a:ln>
                  <a:noFill/>
                </a:ln>
                <a:solidFill>
                  <a:schemeClr val="tx1"/>
                </a:solidFill>
                <a:effectLst/>
                <a:latin typeface="Arial" panose="020B0604020202020204" pitchFamily="34" charset="0"/>
              </a:rPr>
              <a:t>, num2str(</a:t>
            </a:r>
            <a:r>
              <a:rPr kumimoji="0" lang="en-US" altLang="en-US" sz="1400" b="0" i="0" u="none" strike="noStrike" cap="none" normalizeH="0" baseline="0" dirty="0" err="1">
                <a:ln>
                  <a:noFill/>
                </a:ln>
                <a:solidFill>
                  <a:schemeClr val="tx1"/>
                </a:solidFill>
                <a:effectLst/>
                <a:latin typeface="Arial" panose="020B0604020202020204" pitchFamily="34" charset="0"/>
              </a:rPr>
              <a:t>humidityMin</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Arial" panose="020B0604020202020204" pitchFamily="34" charset="0"/>
              </a:rPr>
            </a:br>
            <a:br>
              <a:rPr kumimoji="0" lang="en-US" altLang="en-US" sz="1400" b="0" i="0" u="none" strike="noStrike" cap="none" normalizeH="0" baseline="0" dirty="0">
                <a:ln>
                  <a:noFill/>
                </a:ln>
                <a:solidFill>
                  <a:schemeClr val="tx1"/>
                </a:solidFill>
                <a:effectLst/>
                <a:latin typeface="Arial" panose="020B0604020202020204" pitchFamily="34" charset="0"/>
              </a:rPr>
            </a:b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a:lnSpc>
                <a:spcPts val="1425"/>
              </a:lnSpc>
              <a:buNone/>
            </a:pPr>
            <a:br>
              <a:rPr lang="en-IN" b="0" dirty="0">
                <a:solidFill>
                  <a:srgbClr val="000000"/>
                </a:solidFill>
                <a:effectLst/>
                <a:latin typeface="Courier New" panose="02070309020205020404" pitchFamily="49" charset="0"/>
              </a:rPr>
            </a:br>
            <a:br>
              <a:rPr lang="en-IN" b="0" dirty="0">
                <a:solidFill>
                  <a:srgbClr val="000000"/>
                </a:solidFill>
                <a:effectLst/>
                <a:latin typeface="Courier New" panose="02070309020205020404" pitchFamily="49" charset="0"/>
              </a:rPr>
            </a:br>
            <a:endParaRPr lang="en-IN" b="0" dirty="0">
              <a:solidFill>
                <a:srgbClr val="000000"/>
              </a:solidFill>
              <a:effectLst/>
              <a:latin typeface="Courier New" panose="02070309020205020404" pitchFamily="49" charset="0"/>
            </a:endParaRPr>
          </a:p>
          <a:p>
            <a:br>
              <a:rPr lang="en-IN" b="0" dirty="0">
                <a:solidFill>
                  <a:srgbClr val="000000"/>
                </a:solidFill>
                <a:effectLst/>
                <a:latin typeface="Consolas" panose="020B0609020204030204" pitchFamily="49" charset="0"/>
              </a:rPr>
            </a:br>
            <a:endParaRPr lang="en-IN" dirty="0"/>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408144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E9540-81A3-5075-2E7E-ED3F4654A14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2A3D2C-E8AF-D3B0-4DAF-BAAC83AA5B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
        <p:nvSpPr>
          <p:cNvPr id="4" name="Google Shape;125;p3">
            <a:extLst>
              <a:ext uri="{FF2B5EF4-FFF2-40B4-BE49-F238E27FC236}">
                <a16:creationId xmlns:a16="http://schemas.microsoft.com/office/drawing/2014/main" id="{1B83229E-AE41-05ED-76FC-0FC65343C97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3D4E8D42-699C-CC9C-A451-4647C3A46C5B}"/>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endParaRPr lang="en-IN" dirty="0"/>
          </a:p>
        </p:txBody>
      </p:sp>
      <p:sp>
        <p:nvSpPr>
          <p:cNvPr id="13" name="Slide Number Placeholder 2">
            <a:extLst>
              <a:ext uri="{FF2B5EF4-FFF2-40B4-BE49-F238E27FC236}">
                <a16:creationId xmlns:a16="http://schemas.microsoft.com/office/drawing/2014/main" id="{BC182A64-E6D4-ABF2-5947-6ECDCA3AE25E}"/>
              </a:ext>
            </a:extLst>
          </p:cNvPr>
          <p:cNvSpPr txBox="1">
            <a:spLocks/>
          </p:cNvSpPr>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19</a:t>
            </a:fld>
            <a:endParaRPr lang="en-US" dirty="0"/>
          </a:p>
        </p:txBody>
      </p:sp>
      <p:sp>
        <p:nvSpPr>
          <p:cNvPr id="14" name="Google Shape;125;p3">
            <a:extLst>
              <a:ext uri="{FF2B5EF4-FFF2-40B4-BE49-F238E27FC236}">
                <a16:creationId xmlns:a16="http://schemas.microsoft.com/office/drawing/2014/main" id="{451E189E-0D18-94C9-5EF8-0CC1F80BE0B8}"/>
              </a:ext>
            </a:extLst>
          </p:cNvPr>
          <p:cNvSpPr txBox="1"/>
          <p:nvPr/>
        </p:nvSpPr>
        <p:spPr>
          <a:xfrm>
            <a:off x="345651" y="726132"/>
            <a:ext cx="11433393" cy="58811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Results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ECC60830-B613-5EB7-0A77-E38B454BB036}"/>
              </a:ext>
            </a:extLst>
          </p:cNvPr>
          <p:cNvPicPr>
            <a:picLocks noChangeAspect="1"/>
          </p:cNvPicPr>
          <p:nvPr/>
        </p:nvPicPr>
        <p:blipFill>
          <a:blip r:embed="rId2"/>
          <a:stretch>
            <a:fillRect/>
          </a:stretch>
        </p:blipFill>
        <p:spPr>
          <a:xfrm>
            <a:off x="345650" y="1099542"/>
            <a:ext cx="10022716" cy="4886926"/>
          </a:xfrm>
          <a:prstGeom prst="rect">
            <a:avLst/>
          </a:prstGeom>
        </p:spPr>
      </p:pic>
    </p:spTree>
    <p:extLst>
      <p:ext uri="{BB962C8B-B14F-4D97-AF65-F5344CB8AC3E}">
        <p14:creationId xmlns:p14="http://schemas.microsoft.com/office/powerpoint/2010/main" val="3841866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101883"/>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602686"/>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2852588"/>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1000124" y="1063247"/>
            <a:ext cx="9972676" cy="1754326"/>
          </a:xfrm>
          <a:prstGeom prst="rect">
            <a:avLst/>
          </a:prstGeom>
          <a:noFill/>
        </p:spPr>
        <p:txBody>
          <a:bodyPr wrap="square" rtlCol="0">
            <a:spAutoFit/>
          </a:bodyPr>
          <a:lstStyle/>
          <a:p>
            <a:pPr marL="285750" indent="-285750">
              <a:buFont typeface="Arial" panose="020B0604020202020204" pitchFamily="34" charset="0"/>
              <a:buChar char="•"/>
            </a:pPr>
            <a:r>
              <a:rPr lang="en-US" altLang="en-US" sz="1600" dirty="0">
                <a:solidFill>
                  <a:schemeClr val="tx1"/>
                </a:solidFill>
                <a:latin typeface="Arial" panose="020B0604020202020204" pitchFamily="34" charset="0"/>
              </a:rPr>
              <a:t>Condition Of Engine(parameters- temperature and humidity(in prototype)) or EV. </a:t>
            </a:r>
            <a:endParaRPr kumimoji="0" lang="en-US" altLang="en-US" sz="16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Arial" panose="020B0604020202020204" pitchFamily="34" charset="0"/>
              </a:rPr>
              <a:t>     Improve Vehicle Reliability and Safety </a:t>
            </a:r>
          </a:p>
          <a:p>
            <a:pPr lvl="2" eaLnBrk="0" fontAlgn="base" hangingPunct="0">
              <a:spcBef>
                <a:spcPct val="0"/>
              </a:spcBef>
              <a:spcAft>
                <a:spcPct val="0"/>
              </a:spcAft>
              <a:buClrTx/>
              <a:buFontTx/>
              <a:buChar char="•"/>
            </a:pPr>
            <a:r>
              <a:rPr kumimoji="0" lang="en-US" altLang="en-US" sz="1600" i="0" u="none" strike="noStrike" cap="none" normalizeH="0" baseline="0" dirty="0">
                <a:ln>
                  <a:noFill/>
                </a:ln>
                <a:solidFill>
                  <a:schemeClr val="tx1"/>
                </a:solidFill>
                <a:effectLst/>
                <a:latin typeface="Arial" panose="020B0604020202020204" pitchFamily="34" charset="0"/>
              </a:rPr>
              <a:t>     Optimize Vehicle/Engine Performance and Efficiency </a:t>
            </a:r>
          </a:p>
          <a:p>
            <a:pPr marL="0" marR="0" lvl="0" indent="0" algn="l" defTabSz="914400" rtl="0" eaLnBrk="0" fontAlgn="base" latinLnBrk="0" hangingPunct="0">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Arial" panose="020B0604020202020204" pitchFamily="34" charset="0"/>
              </a:rPr>
              <a:t>     Reduce Maintenance Costs</a:t>
            </a:r>
          </a:p>
          <a:p>
            <a:pPr marL="0" marR="0" lvl="0" indent="0" algn="l" defTabSz="914400" rtl="0" eaLnBrk="0" fontAlgn="base" latinLnBrk="0" hangingPunct="0">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Arial" panose="020B0604020202020204" pitchFamily="34" charset="0"/>
              </a:rPr>
              <a:t>     Enhance Customer Satisfaction</a:t>
            </a: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1000124" y="3405830"/>
            <a:ext cx="10667620" cy="2769989"/>
          </a:xfrm>
          <a:prstGeom prst="rect">
            <a:avLst/>
          </a:prstGeom>
          <a:noFill/>
        </p:spPr>
        <p:txBody>
          <a:bodyPr wrap="square" rtlCol="0">
            <a:spAutoFit/>
          </a:bodyPr>
          <a:lstStyle/>
          <a:p>
            <a:r>
              <a:rPr lang="en-IN" sz="1600" b="1" dirty="0">
                <a:latin typeface="Verdana" panose="020B0604030504040204" pitchFamily="34" charset="0"/>
                <a:ea typeface="Verdana" panose="020B0604030504040204" pitchFamily="34" charset="0"/>
              </a:rPr>
              <a:t>Main Goals</a:t>
            </a:r>
          </a:p>
          <a:p>
            <a:pPr marL="285750" indent="-285750">
              <a:buFont typeface="Arial" panose="020B0604020202020204" pitchFamily="34" charset="0"/>
              <a:buChar char="•"/>
            </a:pPr>
            <a:r>
              <a:rPr lang="en-US" sz="1600" dirty="0"/>
              <a:t>Reduce breakdowns, increase uptime, enhance driver safety, and minimize accident risks.</a:t>
            </a:r>
            <a:endParaRPr lang="en-IN"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600" dirty="0"/>
              <a:t>Improve fuel efficiency, enhance engine performance, and reduce emissions.</a:t>
            </a:r>
            <a:endParaRPr lang="en-IN"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600" dirty="0"/>
              <a:t>Enable predictive maintenance, optimize maintenance schedules, and reduce overall costs.</a:t>
            </a:r>
            <a:endParaRPr lang="en-IN"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600" dirty="0"/>
              <a:t>Provide peace of mind, improve customer loyalty, and offer personalized maintenance recommendations.</a:t>
            </a:r>
            <a:endParaRPr lang="en-IN" sz="1600" dirty="0">
              <a:latin typeface="Verdana" panose="020B0604030504040204" pitchFamily="34" charset="0"/>
              <a:ea typeface="Verdana" panose="020B0604030504040204" pitchFamily="34" charset="0"/>
            </a:endParaRPr>
          </a:p>
          <a:p>
            <a:r>
              <a:rPr lang="en-IN" sz="1600" b="1" dirty="0">
                <a:latin typeface="Verdana" panose="020B0604030504040204" pitchFamily="34" charset="0"/>
                <a:ea typeface="Verdana" panose="020B0604030504040204" pitchFamily="34" charset="0"/>
              </a:rPr>
              <a:t>Additional Goals </a:t>
            </a:r>
          </a:p>
          <a:p>
            <a:pPr marL="285750" indent="-285750">
              <a:buFont typeface="Arial" panose="020B0604020202020204" pitchFamily="34" charset="0"/>
              <a:buChar char="•"/>
            </a:pPr>
            <a:r>
              <a:rPr lang="en-US" sz="1600" dirty="0"/>
              <a:t>Provide features that allow owners to remotely monitor and control their vehicles</a:t>
            </a:r>
            <a:endParaRPr lang="en-IN"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600" dirty="0"/>
              <a:t>Incorporate technologies like autonomous emergency braking, lane departure warning, and blind spot monitoring.</a:t>
            </a:r>
            <a:endParaRPr lang="en-IN"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600" dirty="0"/>
              <a:t>Use eco-friendly materials in vehicle construction.</a:t>
            </a:r>
          </a:p>
          <a:p>
            <a:pPr marL="285750" indent="-285750">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Arial" panose="020B0604020202020204" pitchFamily="34" charset="0"/>
              </a:rPr>
              <a:t>Offer personalized maintenance plans and services based on individual driving habits and preferences.</a:t>
            </a:r>
            <a:endParaRPr lang="en-IN" sz="1600"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extLst>
      <p:ext uri="{BB962C8B-B14F-4D97-AF65-F5344CB8AC3E}">
        <p14:creationId xmlns:p14="http://schemas.microsoft.com/office/powerpoint/2010/main" val="1429641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E9CDB-50DA-E286-55F1-3F5E7366DCA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876294-B223-35DF-EA46-54BAD1095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
        <p:nvSpPr>
          <p:cNvPr id="4" name="Google Shape;125;p3">
            <a:extLst>
              <a:ext uri="{FF2B5EF4-FFF2-40B4-BE49-F238E27FC236}">
                <a16:creationId xmlns:a16="http://schemas.microsoft.com/office/drawing/2014/main" id="{A568486F-F4B0-ABA9-B5EF-F4274EE51FE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a:t>
            </a:r>
            <a:r>
              <a:rPr lang="en-US" sz="2400" b="1" dirty="0">
                <a:latin typeface="Montserrat"/>
                <a:ea typeface="Montserrat"/>
                <a:cs typeface="Montserrat"/>
                <a:sym typeface="Montserrat"/>
              </a:rPr>
              <a:t>CODE</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0E4A512F-8CB7-8231-2DBA-A38821DD2A96}"/>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Results(K- means clustering)</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Arial" panose="020B0604020202020204" pitchFamily="34" charset="0"/>
              </a:rPr>
            </a:br>
            <a:br>
              <a:rPr kumimoji="0" lang="en-US" altLang="en-US" sz="1400" b="0" i="0" u="none" strike="noStrike" cap="none" normalizeH="0" baseline="0" dirty="0">
                <a:ln>
                  <a:noFill/>
                </a:ln>
                <a:solidFill>
                  <a:schemeClr val="tx1"/>
                </a:solidFill>
                <a:effectLst/>
                <a:latin typeface="Arial" panose="020B0604020202020204" pitchFamily="34" charset="0"/>
              </a:rPr>
            </a:b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a:lnSpc>
                <a:spcPts val="1425"/>
              </a:lnSpc>
              <a:buNone/>
            </a:pPr>
            <a:br>
              <a:rPr lang="en-IN" b="0" dirty="0">
                <a:solidFill>
                  <a:srgbClr val="000000"/>
                </a:solidFill>
                <a:effectLst/>
                <a:latin typeface="Courier New" panose="02070309020205020404" pitchFamily="49" charset="0"/>
              </a:rPr>
            </a:br>
            <a:br>
              <a:rPr lang="en-IN" b="0" dirty="0">
                <a:solidFill>
                  <a:srgbClr val="000000"/>
                </a:solidFill>
                <a:effectLst/>
                <a:latin typeface="Courier New" panose="02070309020205020404" pitchFamily="49" charset="0"/>
              </a:rPr>
            </a:br>
            <a:endParaRPr lang="en-IN" b="0" dirty="0">
              <a:solidFill>
                <a:srgbClr val="000000"/>
              </a:solidFill>
              <a:effectLst/>
              <a:latin typeface="Courier New" panose="02070309020205020404" pitchFamily="49" charset="0"/>
            </a:endParaRPr>
          </a:p>
          <a:p>
            <a:br>
              <a:rPr lang="en-IN" b="0" dirty="0">
                <a:solidFill>
                  <a:srgbClr val="000000"/>
                </a:solidFill>
                <a:effectLst/>
                <a:latin typeface="Consolas" panose="020B0609020204030204" pitchFamily="49" charset="0"/>
              </a:rPr>
            </a:br>
            <a:endParaRPr lang="en-IN" dirty="0"/>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0488A805-21BF-1332-DA36-B9E749AEE857}"/>
              </a:ext>
            </a:extLst>
          </p:cNvPr>
          <p:cNvSpPr>
            <a:spLocks noChangeArrowheads="1"/>
          </p:cNvSpPr>
          <p:nvPr/>
        </p:nvSpPr>
        <p:spPr bwMode="auto">
          <a:xfrm>
            <a:off x="412956" y="1201156"/>
            <a:ext cx="8577528"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8700" tIns="45720" rIns="28566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clc</a:t>
            </a:r>
            <a:r>
              <a:rPr kumimoji="0" lang="en-US" altLang="en-US" b="0" i="0" u="none" strike="noStrike" cap="none" normalizeH="0" baseline="0" dirty="0">
                <a:ln>
                  <a:noFill/>
                </a:ln>
                <a:solidFill>
                  <a:schemeClr val="tx1"/>
                </a:solidFill>
                <a:effectLst/>
                <a:latin typeface="Arial" panose="020B0604020202020204" pitchFamily="34" charset="0"/>
              </a:rPr>
              <a:t>; clear;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channelID</a:t>
            </a:r>
            <a:r>
              <a:rPr kumimoji="0" lang="en-US" altLang="en-US" b="0" i="0" u="none" strike="noStrike" cap="none" normalizeH="0" baseline="0" dirty="0">
                <a:ln>
                  <a:noFill/>
                </a:ln>
                <a:solidFill>
                  <a:schemeClr val="tx1"/>
                </a:solidFill>
                <a:effectLst/>
                <a:latin typeface="Arial" panose="020B0604020202020204" pitchFamily="34" charset="0"/>
              </a:rPr>
              <a:t> = 2866225;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apiKey</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a:ln>
                  <a:noFill/>
                </a:ln>
                <a:solidFill>
                  <a:srgbClr val="A020F0"/>
                </a:solidFill>
                <a:effectLst/>
                <a:latin typeface="Arial" panose="020B0604020202020204" pitchFamily="34" charset="0"/>
              </a:rPr>
              <a:t>'NP9UV091MIBOZIB4'</a:t>
            </a: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[data, </a:t>
            </a:r>
            <a:r>
              <a:rPr kumimoji="0" lang="en-US" altLang="en-US" b="0" i="0" u="none" strike="noStrike" cap="none" normalizeH="0" baseline="0" dirty="0" err="1">
                <a:ln>
                  <a:noFill/>
                </a:ln>
                <a:solidFill>
                  <a:schemeClr val="tx1"/>
                </a:solidFill>
                <a:effectLst/>
                <a:latin typeface="Arial" panose="020B0604020202020204" pitchFamily="34" charset="0"/>
              </a:rPr>
              <a:t>timeStamps</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err="1">
                <a:ln>
                  <a:noFill/>
                </a:ln>
                <a:solidFill>
                  <a:schemeClr val="tx1"/>
                </a:solidFill>
                <a:effectLst/>
                <a:latin typeface="Arial" panose="020B0604020202020204" pitchFamily="34" charset="0"/>
              </a:rPr>
              <a:t>thingSpeakRead</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err="1">
                <a:ln>
                  <a:noFill/>
                </a:ln>
                <a:solidFill>
                  <a:schemeClr val="tx1"/>
                </a:solidFill>
                <a:effectLst/>
                <a:latin typeface="Arial" panose="020B0604020202020204" pitchFamily="34" charset="0"/>
              </a:rPr>
              <a:t>channelID</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'Fields'</a:t>
            </a:r>
            <a:r>
              <a:rPr kumimoji="0" lang="en-US" altLang="en-US" b="0" i="0" u="none" strike="noStrike" cap="none" normalizeH="0" baseline="0" dirty="0">
                <a:ln>
                  <a:noFill/>
                </a:ln>
                <a:solidFill>
                  <a:schemeClr val="tx1"/>
                </a:solidFill>
                <a:effectLst/>
                <a:latin typeface="Arial" panose="020B0604020202020204" pitchFamily="34" charset="0"/>
              </a:rPr>
              <a:t>, [1, 2], </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err="1">
                <a:ln>
                  <a:noFill/>
                </a:ln>
                <a:solidFill>
                  <a:srgbClr val="A020F0"/>
                </a:solidFill>
                <a:effectLst/>
                <a:latin typeface="Arial" panose="020B0604020202020204" pitchFamily="34" charset="0"/>
              </a:rPr>
              <a:t>ReadKey</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apiKey</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err="1">
                <a:ln>
                  <a:noFill/>
                </a:ln>
                <a:solidFill>
                  <a:srgbClr val="A020F0"/>
                </a:solidFill>
                <a:effectLst/>
                <a:latin typeface="Arial" panose="020B0604020202020204" pitchFamily="34" charset="0"/>
              </a:rPr>
              <a:t>NumPoints</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 100);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temperature = data(:,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humidity = data(:, 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numSamples</a:t>
            </a:r>
            <a:r>
              <a:rPr kumimoji="0" lang="en-US" altLang="en-US" b="0" i="0" u="none" strike="noStrike" cap="none" normalizeH="0" baseline="0" dirty="0">
                <a:ln>
                  <a:noFill/>
                </a:ln>
                <a:solidFill>
                  <a:schemeClr val="tx1"/>
                </a:solidFill>
                <a:effectLst/>
                <a:latin typeface="Arial" panose="020B0604020202020204" pitchFamily="34" charset="0"/>
              </a:rPr>
              <a:t> = length(temperature);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Arial" panose="020B0604020202020204" pitchFamily="34" charset="0"/>
              </a:rPr>
              <a:t>if </a:t>
            </a:r>
            <a:r>
              <a:rPr kumimoji="0" lang="en-US" altLang="en-US" b="0" i="0" u="none" strike="noStrike" cap="none" normalizeH="0" baseline="0" dirty="0" err="1">
                <a:ln>
                  <a:noFill/>
                </a:ln>
                <a:solidFill>
                  <a:schemeClr val="tx1"/>
                </a:solidFill>
                <a:effectLst/>
                <a:latin typeface="Arial" panose="020B0604020202020204" pitchFamily="34" charset="0"/>
              </a:rPr>
              <a:t>isempty</a:t>
            </a:r>
            <a:r>
              <a:rPr kumimoji="0" lang="en-US" altLang="en-US" b="0" i="0" u="none" strike="noStrike" cap="none" normalizeH="0" baseline="0" dirty="0">
                <a:ln>
                  <a:noFill/>
                </a:ln>
                <a:solidFill>
                  <a:schemeClr val="tx1"/>
                </a:solidFill>
                <a:effectLst/>
                <a:latin typeface="Arial" panose="020B0604020202020204" pitchFamily="34" charset="0"/>
              </a:rPr>
              <a:t>(temperature) || </a:t>
            </a:r>
            <a:r>
              <a:rPr kumimoji="0" lang="en-US" altLang="en-US" b="0" i="0" u="none" strike="noStrike" cap="none" normalizeH="0" baseline="0" dirty="0" err="1">
                <a:ln>
                  <a:noFill/>
                </a:ln>
                <a:solidFill>
                  <a:schemeClr val="tx1"/>
                </a:solidFill>
                <a:effectLst/>
                <a:latin typeface="Arial" panose="020B0604020202020204" pitchFamily="34" charset="0"/>
              </a:rPr>
              <a:t>isempty</a:t>
            </a:r>
            <a:r>
              <a:rPr kumimoji="0" lang="en-US" altLang="en-US" b="0" i="0" u="none" strike="noStrike" cap="none" normalizeH="0" baseline="0" dirty="0">
                <a:ln>
                  <a:noFill/>
                </a:ln>
                <a:solidFill>
                  <a:schemeClr val="tx1"/>
                </a:solidFill>
                <a:effectLst/>
                <a:latin typeface="Arial" panose="020B0604020202020204" pitchFamily="34" charset="0"/>
              </a:rPr>
              <a:t>(humidity)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'No data available for analysis.'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Arial" panose="020B0604020202020204" pitchFamily="34" charset="0"/>
              </a:rPr>
              <a:t>return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Arial" panose="020B0604020202020204" pitchFamily="34" charset="0"/>
              </a:rPr>
              <a:t>end</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sampleIndices</a:t>
            </a:r>
            <a:r>
              <a:rPr kumimoji="0" lang="en-US" altLang="en-US" b="0" i="0" u="none" strike="noStrike" cap="none" normalizeH="0" baseline="0" dirty="0">
                <a:ln>
                  <a:noFill/>
                </a:ln>
                <a:solidFill>
                  <a:schemeClr val="tx1"/>
                </a:solidFill>
                <a:effectLst/>
                <a:latin typeface="Arial" panose="020B0604020202020204" pitchFamily="34" charset="0"/>
              </a:rPr>
              <a:t> = (1:numSamples)';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mdl_temp</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err="1">
                <a:ln>
                  <a:noFill/>
                </a:ln>
                <a:solidFill>
                  <a:schemeClr val="tx1"/>
                </a:solidFill>
                <a:effectLst/>
                <a:latin typeface="Arial" panose="020B0604020202020204" pitchFamily="34" charset="0"/>
              </a:rPr>
              <a:t>fitlm</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err="1">
                <a:ln>
                  <a:noFill/>
                </a:ln>
                <a:solidFill>
                  <a:schemeClr val="tx1"/>
                </a:solidFill>
                <a:effectLst/>
                <a:latin typeface="Arial" panose="020B0604020202020204" pitchFamily="34" charset="0"/>
              </a:rPr>
              <a:t>sampleIndices</a:t>
            </a:r>
            <a:r>
              <a:rPr kumimoji="0" lang="en-US" altLang="en-US" b="0" i="0" u="none" strike="noStrike" cap="none" normalizeH="0" baseline="0" dirty="0">
                <a:ln>
                  <a:noFill/>
                </a:ln>
                <a:solidFill>
                  <a:schemeClr val="tx1"/>
                </a:solidFill>
                <a:effectLst/>
                <a:latin typeface="Arial" panose="020B0604020202020204" pitchFamily="34" charset="0"/>
              </a:rPr>
              <a:t>, temperature);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mdl_hum</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err="1">
                <a:ln>
                  <a:noFill/>
                </a:ln>
                <a:solidFill>
                  <a:schemeClr val="tx1"/>
                </a:solidFill>
                <a:effectLst/>
                <a:latin typeface="Arial" panose="020B0604020202020204" pitchFamily="34" charset="0"/>
              </a:rPr>
              <a:t>fitlm</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err="1">
                <a:ln>
                  <a:noFill/>
                </a:ln>
                <a:solidFill>
                  <a:schemeClr val="tx1"/>
                </a:solidFill>
                <a:effectLst/>
                <a:latin typeface="Arial" panose="020B0604020202020204" pitchFamily="34" charset="0"/>
              </a:rPr>
              <a:t>sampleIndices</a:t>
            </a:r>
            <a:r>
              <a:rPr kumimoji="0" lang="en-US" altLang="en-US" b="0" i="0" u="none" strike="noStrike" cap="none" normalizeH="0" baseline="0" dirty="0">
                <a:ln>
                  <a:noFill/>
                </a:ln>
                <a:solidFill>
                  <a:schemeClr val="tx1"/>
                </a:solidFill>
                <a:effectLst/>
                <a:latin typeface="Arial" panose="020B0604020202020204" pitchFamily="34" charset="0"/>
              </a:rPr>
              <a:t>, humidity);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future_samples</a:t>
            </a:r>
            <a:r>
              <a:rPr kumimoji="0" lang="en-US" altLang="en-US" b="0" i="0" u="none" strike="noStrike" cap="none" normalizeH="0" baseline="0" dirty="0">
                <a:ln>
                  <a:noFill/>
                </a:ln>
                <a:solidFill>
                  <a:schemeClr val="tx1"/>
                </a:solidFill>
                <a:effectLst/>
                <a:latin typeface="Arial" panose="020B0604020202020204" pitchFamily="34" charset="0"/>
              </a:rPr>
              <a:t> = (max(</a:t>
            </a:r>
            <a:r>
              <a:rPr kumimoji="0" lang="en-US" altLang="en-US" b="0" i="0" u="none" strike="noStrike" cap="none" normalizeH="0" baseline="0" dirty="0" err="1">
                <a:ln>
                  <a:noFill/>
                </a:ln>
                <a:solidFill>
                  <a:schemeClr val="tx1"/>
                </a:solidFill>
                <a:effectLst/>
                <a:latin typeface="Arial" panose="020B0604020202020204" pitchFamily="34" charset="0"/>
              </a:rPr>
              <a:t>sampleIndices</a:t>
            </a:r>
            <a:r>
              <a:rPr kumimoji="0" lang="en-US" altLang="en-US" b="0" i="0" u="none" strike="noStrike" cap="none" normalizeH="0" baseline="0" dirty="0">
                <a:ln>
                  <a:noFill/>
                </a:ln>
                <a:solidFill>
                  <a:schemeClr val="tx1"/>
                </a:solidFill>
                <a:effectLst/>
                <a:latin typeface="Arial" panose="020B0604020202020204" pitchFamily="34" charset="0"/>
              </a:rPr>
              <a:t>) + 1):(max(</a:t>
            </a:r>
            <a:r>
              <a:rPr kumimoji="0" lang="en-US" altLang="en-US" b="0" i="0" u="none" strike="noStrike" cap="none" normalizeH="0" baseline="0" dirty="0" err="1">
                <a:ln>
                  <a:noFill/>
                </a:ln>
                <a:solidFill>
                  <a:schemeClr val="tx1"/>
                </a:solidFill>
                <a:effectLst/>
                <a:latin typeface="Arial" panose="020B0604020202020204" pitchFamily="34" charset="0"/>
              </a:rPr>
              <a:t>sampleIndices</a:t>
            </a:r>
            <a:r>
              <a:rPr kumimoji="0" lang="en-US" altLang="en-US" b="0" i="0" u="none" strike="noStrike" cap="none" normalizeH="0" baseline="0" dirty="0">
                <a:ln>
                  <a:noFill/>
                </a:ln>
                <a:solidFill>
                  <a:schemeClr val="tx1"/>
                </a:solidFill>
                <a:effectLst/>
                <a:latin typeface="Arial" panose="020B0604020202020204" pitchFamily="34" charset="0"/>
              </a:rPr>
              <a:t>) + 10);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pred_temp</a:t>
            </a:r>
            <a:r>
              <a:rPr kumimoji="0" lang="en-US" altLang="en-US" b="0" i="0" u="none" strike="noStrike" cap="none" normalizeH="0" baseline="0" dirty="0">
                <a:ln>
                  <a:noFill/>
                </a:ln>
                <a:solidFill>
                  <a:schemeClr val="tx1"/>
                </a:solidFill>
                <a:effectLst/>
                <a:latin typeface="Arial" panose="020B0604020202020204" pitchFamily="34" charset="0"/>
              </a:rPr>
              <a:t> = predict(</a:t>
            </a:r>
            <a:r>
              <a:rPr kumimoji="0" lang="en-US" altLang="en-US" b="0" i="0" u="none" strike="noStrike" cap="none" normalizeH="0" baseline="0" dirty="0" err="1">
                <a:ln>
                  <a:noFill/>
                </a:ln>
                <a:solidFill>
                  <a:schemeClr val="tx1"/>
                </a:solidFill>
                <a:effectLst/>
                <a:latin typeface="Arial" panose="020B0604020202020204" pitchFamily="34" charset="0"/>
              </a:rPr>
              <a:t>mdl_temp</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future_samples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pred_hum</a:t>
            </a:r>
            <a:r>
              <a:rPr kumimoji="0" lang="en-US" altLang="en-US" b="0" i="0" u="none" strike="noStrike" cap="none" normalizeH="0" baseline="0" dirty="0">
                <a:ln>
                  <a:noFill/>
                </a:ln>
                <a:solidFill>
                  <a:schemeClr val="tx1"/>
                </a:solidFill>
                <a:effectLst/>
                <a:latin typeface="Arial" panose="020B0604020202020204" pitchFamily="34" charset="0"/>
              </a:rPr>
              <a:t> = predict(</a:t>
            </a:r>
            <a:r>
              <a:rPr kumimoji="0" lang="en-US" altLang="en-US" b="0" i="0" u="none" strike="noStrike" cap="none" normalizeH="0" baseline="0" dirty="0" err="1">
                <a:ln>
                  <a:noFill/>
                </a:ln>
                <a:solidFill>
                  <a:schemeClr val="tx1"/>
                </a:solidFill>
                <a:effectLst/>
                <a:latin typeface="Arial" panose="020B0604020202020204" pitchFamily="34" charset="0"/>
              </a:rPr>
              <a:t>mdl_hum</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future_samples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labels = zeros(</a:t>
            </a:r>
            <a:r>
              <a:rPr kumimoji="0" lang="en-US" altLang="en-US" b="0" i="0" u="none" strike="noStrike" cap="none" normalizeH="0" baseline="0" dirty="0" err="1">
                <a:ln>
                  <a:noFill/>
                </a:ln>
                <a:solidFill>
                  <a:schemeClr val="tx1"/>
                </a:solidFill>
                <a:effectLst/>
                <a:latin typeface="Arial" panose="020B0604020202020204" pitchFamily="34" charset="0"/>
              </a:rPr>
              <a:t>numSamples</a:t>
            </a:r>
            <a:r>
              <a:rPr kumimoji="0" lang="en-US" altLang="en-US" b="0" i="0" u="none" strike="noStrike" cap="none" normalizeH="0" baseline="0" dirty="0">
                <a:ln>
                  <a:noFill/>
                </a:ln>
                <a:solidFill>
                  <a:schemeClr val="tx1"/>
                </a:solidFill>
                <a:effectLst/>
                <a:latin typeface="Arial" panose="020B0604020202020204" pitchFamily="34" charset="0"/>
              </a:rPr>
              <a:t>,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Arial" panose="020B0604020202020204" pitchFamily="34" charset="0"/>
              </a:rPr>
              <a:t>for </a:t>
            </a:r>
            <a:r>
              <a:rPr kumimoji="0" lang="en-US" altLang="en-US" b="0" i="0" u="none" strike="noStrike" cap="none" normalizeH="0" baseline="0" dirty="0" err="1">
                <a:ln>
                  <a:noFill/>
                </a:ln>
                <a:solidFill>
                  <a:schemeClr val="tx1"/>
                </a:solidFill>
                <a:effectLst/>
                <a:latin typeface="Arial" panose="020B0604020202020204" pitchFamily="34" charset="0"/>
              </a:rPr>
              <a:t>i</a:t>
            </a:r>
            <a:r>
              <a:rPr kumimoji="0" lang="en-US" altLang="en-US" b="0" i="0" u="none" strike="noStrike" cap="none" normalizeH="0" baseline="0" dirty="0">
                <a:ln>
                  <a:noFill/>
                </a:ln>
                <a:solidFill>
                  <a:schemeClr val="tx1"/>
                </a:solidFill>
                <a:effectLst/>
                <a:latin typeface="Arial" panose="020B0604020202020204" pitchFamily="34" charset="0"/>
              </a:rPr>
              <a:t> = 1:numSamples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Arial" panose="020B0604020202020204" pitchFamily="34" charset="0"/>
              </a:rPr>
              <a:t>if </a:t>
            </a:r>
            <a:r>
              <a:rPr kumimoji="0" lang="en-US" altLang="en-US" b="0" i="0" u="none" strike="noStrike" cap="none" normalizeH="0" baseline="0" dirty="0">
                <a:ln>
                  <a:noFill/>
                </a:ln>
                <a:solidFill>
                  <a:schemeClr val="tx1"/>
                </a:solidFill>
                <a:effectLst/>
                <a:latin typeface="Arial" panose="020B0604020202020204" pitchFamily="34" charset="0"/>
              </a:rPr>
              <a:t>(temperature(</a:t>
            </a:r>
            <a:r>
              <a:rPr kumimoji="0" lang="en-US" altLang="en-US" b="0" i="0" u="none" strike="noStrike" cap="none" normalizeH="0" baseline="0" dirty="0" err="1">
                <a:ln>
                  <a:noFill/>
                </a:ln>
                <a:solidFill>
                  <a:schemeClr val="tx1"/>
                </a:solidFill>
                <a:effectLst/>
                <a:latin typeface="Arial" panose="020B0604020202020204" pitchFamily="34" charset="0"/>
              </a:rPr>
              <a:t>i</a:t>
            </a:r>
            <a:r>
              <a:rPr kumimoji="0" lang="en-US" altLang="en-US" b="0" i="0" u="none" strike="noStrike" cap="none" normalizeH="0" baseline="0" dirty="0">
                <a:ln>
                  <a:noFill/>
                </a:ln>
                <a:solidFill>
                  <a:schemeClr val="tx1"/>
                </a:solidFill>
                <a:effectLst/>
                <a:latin typeface="Arial" panose="020B0604020202020204" pitchFamily="34" charset="0"/>
              </a:rPr>
              <a:t>) &gt; 40) || (humidity(</a:t>
            </a:r>
            <a:r>
              <a:rPr kumimoji="0" lang="en-US" altLang="en-US" b="0" i="0" u="none" strike="noStrike" cap="none" normalizeH="0" baseline="0" dirty="0" err="1">
                <a:ln>
                  <a:noFill/>
                </a:ln>
                <a:solidFill>
                  <a:schemeClr val="tx1"/>
                </a:solidFill>
                <a:effectLst/>
                <a:latin typeface="Arial" panose="020B0604020202020204" pitchFamily="34" charset="0"/>
              </a:rPr>
              <a:t>i</a:t>
            </a:r>
            <a:r>
              <a:rPr kumimoji="0" lang="en-US" altLang="en-US" b="0" i="0" u="none" strike="noStrike" cap="none" normalizeH="0" baseline="0" dirty="0">
                <a:ln>
                  <a:noFill/>
                </a:ln>
                <a:solidFill>
                  <a:schemeClr val="tx1"/>
                </a:solidFill>
                <a:effectLst/>
                <a:latin typeface="Arial" panose="020B0604020202020204" pitchFamily="34" charset="0"/>
              </a:rPr>
              <a:t>) &gt; 80)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labels(</a:t>
            </a:r>
            <a:r>
              <a:rPr kumimoji="0" lang="en-US" altLang="en-US" b="0" i="0" u="none" strike="noStrike" cap="none" normalizeH="0" baseline="0" dirty="0" err="1">
                <a:ln>
                  <a:noFill/>
                </a:ln>
                <a:solidFill>
                  <a:schemeClr val="tx1"/>
                </a:solidFill>
                <a:effectLst/>
                <a:latin typeface="Arial" panose="020B0604020202020204" pitchFamily="34" charset="0"/>
              </a:rPr>
              <a:t>i</a:t>
            </a:r>
            <a:r>
              <a:rPr kumimoji="0" lang="en-US" altLang="en-US" b="0" i="0" u="none" strike="noStrike" cap="none" normalizeH="0" baseline="0" dirty="0">
                <a:ln>
                  <a:noFill/>
                </a:ln>
                <a:solidFill>
                  <a:schemeClr val="tx1"/>
                </a:solidFill>
                <a:effectLst/>
                <a:latin typeface="Arial" panose="020B0604020202020204" pitchFamily="34" charset="0"/>
              </a:rPr>
              <a:t>) =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Arial" panose="020B0604020202020204" pitchFamily="34" charset="0"/>
              </a:rPr>
              <a:t>end</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Arial" panose="020B0604020202020204" pitchFamily="34" charset="0"/>
              </a:rPr>
              <a:t>end</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chemeClr val="tx1"/>
                </a:solidFill>
                <a:effectLst/>
                <a:latin typeface="Arial" panose="020B0604020202020204" pitchFamily="34" charset="0"/>
              </a:rPr>
            </a:br>
            <a:br>
              <a:rPr kumimoji="0" lang="en-US" altLang="en-US" b="0" i="0" u="none" strike="noStrike" cap="none" normalizeH="0" baseline="0" dirty="0">
                <a:ln>
                  <a:noFill/>
                </a:ln>
                <a:solidFill>
                  <a:schemeClr val="tx1"/>
                </a:solidFill>
                <a:effectLst/>
                <a:latin typeface="Arial" panose="020B0604020202020204" pitchFamily="34" charset="0"/>
              </a:rPr>
            </a:b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4439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16658-05D1-8922-5DEC-119FAC03ADA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5B57792-2996-9EB2-C227-14D849C3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
        <p:nvSpPr>
          <p:cNvPr id="4" name="Google Shape;125;p3">
            <a:extLst>
              <a:ext uri="{FF2B5EF4-FFF2-40B4-BE49-F238E27FC236}">
                <a16:creationId xmlns:a16="http://schemas.microsoft.com/office/drawing/2014/main" id="{AC3A0647-F33C-83C7-4D80-A6D69ABC73F6}"/>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a:t>
            </a:r>
            <a:r>
              <a:rPr lang="en-US" sz="2400" b="1" dirty="0">
                <a:latin typeface="Montserrat"/>
                <a:ea typeface="Montserrat"/>
                <a:cs typeface="Montserrat"/>
                <a:sym typeface="Montserrat"/>
              </a:rPr>
              <a:t>CODE</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23B0433-B0AE-F696-0CDD-2D7EC7CEF987}"/>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Results(K- means clustering)</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Arial" panose="020B0604020202020204" pitchFamily="34" charset="0"/>
              </a:rPr>
            </a:br>
            <a:br>
              <a:rPr kumimoji="0" lang="en-US" altLang="en-US" sz="1400" b="0" i="0" u="none" strike="noStrike" cap="none" normalizeH="0" baseline="0" dirty="0">
                <a:ln>
                  <a:noFill/>
                </a:ln>
                <a:solidFill>
                  <a:schemeClr val="tx1"/>
                </a:solidFill>
                <a:effectLst/>
                <a:latin typeface="Arial" panose="020B0604020202020204" pitchFamily="34" charset="0"/>
              </a:rPr>
            </a:b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a:lnSpc>
                <a:spcPts val="1425"/>
              </a:lnSpc>
              <a:buNone/>
            </a:pPr>
            <a:br>
              <a:rPr lang="en-IN" b="0" dirty="0">
                <a:solidFill>
                  <a:srgbClr val="000000"/>
                </a:solidFill>
                <a:effectLst/>
                <a:latin typeface="Courier New" panose="02070309020205020404" pitchFamily="49" charset="0"/>
              </a:rPr>
            </a:br>
            <a:br>
              <a:rPr lang="en-IN" b="0" dirty="0">
                <a:solidFill>
                  <a:srgbClr val="000000"/>
                </a:solidFill>
                <a:effectLst/>
                <a:latin typeface="Courier New" panose="02070309020205020404" pitchFamily="49" charset="0"/>
              </a:rPr>
            </a:br>
            <a:endParaRPr lang="en-IN" b="0" dirty="0">
              <a:solidFill>
                <a:srgbClr val="000000"/>
              </a:solidFill>
              <a:effectLst/>
              <a:latin typeface="Courier New" panose="02070309020205020404" pitchFamily="49" charset="0"/>
            </a:endParaRPr>
          </a:p>
          <a:p>
            <a:br>
              <a:rPr lang="en-IN" b="0" dirty="0">
                <a:solidFill>
                  <a:srgbClr val="000000"/>
                </a:solidFill>
                <a:effectLst/>
                <a:latin typeface="Consolas" panose="020B0609020204030204" pitchFamily="49" charset="0"/>
              </a:rPr>
            </a:br>
            <a:endParaRPr lang="en-IN" dirty="0"/>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ED47FD82-94F3-F7E2-FE59-3E7887CCE2F1}"/>
              </a:ext>
            </a:extLst>
          </p:cNvPr>
          <p:cNvSpPr>
            <a:spLocks noChangeArrowheads="1"/>
          </p:cNvSpPr>
          <p:nvPr/>
        </p:nvSpPr>
        <p:spPr bwMode="auto">
          <a:xfrm>
            <a:off x="389380" y="4236131"/>
            <a:ext cx="44876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8700" tIns="45720" rIns="28566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96B1C8FE-4564-4DB8-B0A5-FC16C9AA1FE1}"/>
              </a:ext>
            </a:extLst>
          </p:cNvPr>
          <p:cNvSpPr>
            <a:spLocks noChangeArrowheads="1"/>
          </p:cNvSpPr>
          <p:nvPr/>
        </p:nvSpPr>
        <p:spPr bwMode="auto">
          <a:xfrm>
            <a:off x="412956" y="1151153"/>
            <a:ext cx="8951027"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8700" tIns="45720" rIns="28566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predictedLabels</a:t>
            </a:r>
            <a:r>
              <a:rPr kumimoji="0" lang="en-US" altLang="en-US" b="0" i="0" u="none" strike="noStrike" cap="none" normalizeH="0" baseline="0" dirty="0">
                <a:ln>
                  <a:noFill/>
                </a:ln>
                <a:solidFill>
                  <a:schemeClr val="tx1"/>
                </a:solidFill>
                <a:effectLst/>
                <a:latin typeface="Arial" panose="020B0604020202020204" pitchFamily="34" charset="0"/>
              </a:rPr>
              <a:t> = labels;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accuracy = sum(</a:t>
            </a:r>
            <a:r>
              <a:rPr kumimoji="0" lang="en-US" altLang="en-US" b="0" i="0" u="none" strike="noStrike" cap="none" normalizeH="0" baseline="0" dirty="0" err="1">
                <a:ln>
                  <a:noFill/>
                </a:ln>
                <a:solidFill>
                  <a:schemeClr val="tx1"/>
                </a:solidFill>
                <a:effectLst/>
                <a:latin typeface="Arial" panose="020B0604020202020204" pitchFamily="34" charset="0"/>
              </a:rPr>
              <a:t>predictedLabels</a:t>
            </a:r>
            <a:r>
              <a:rPr kumimoji="0" lang="en-US" altLang="en-US" b="0" i="0" u="none" strike="noStrike" cap="none" normalizeH="0" baseline="0" dirty="0">
                <a:ln>
                  <a:noFill/>
                </a:ln>
                <a:solidFill>
                  <a:schemeClr val="tx1"/>
                </a:solidFill>
                <a:effectLst/>
                <a:latin typeface="Arial" panose="020B0604020202020204" pitchFamily="34" charset="0"/>
              </a:rPr>
              <a:t> == labels) / </a:t>
            </a:r>
            <a:r>
              <a:rPr kumimoji="0" lang="en-US" altLang="en-US" b="0" i="0" u="none" strike="noStrike" cap="none" normalizeH="0" baseline="0" dirty="0" err="1">
                <a:ln>
                  <a:noFill/>
                </a:ln>
                <a:solidFill>
                  <a:schemeClr val="tx1"/>
                </a:solidFill>
                <a:effectLst/>
                <a:latin typeface="Arial" panose="020B0604020202020204" pitchFamily="34" charset="0"/>
              </a:rPr>
              <a:t>numSamples</a:t>
            </a:r>
            <a:r>
              <a:rPr kumimoji="0" lang="en-US" altLang="en-US" b="0" i="0" u="none" strike="noStrike" cap="none" normalizeH="0" baseline="0" dirty="0">
                <a:ln>
                  <a:noFill/>
                </a:ln>
                <a:solidFill>
                  <a:schemeClr val="tx1"/>
                </a:solidFill>
                <a:effectLst/>
                <a:latin typeface="Arial" panose="020B0604020202020204" pitchFamily="34" charset="0"/>
              </a:rPr>
              <a:t> * 100;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features = [temperature, humidity];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numClusters</a:t>
            </a:r>
            <a:r>
              <a:rPr kumimoji="0" lang="en-US" altLang="en-US" b="0" i="0" u="none" strike="noStrike" cap="none" normalizeH="0" baseline="0" dirty="0">
                <a:ln>
                  <a:noFill/>
                </a:ln>
                <a:solidFill>
                  <a:schemeClr val="tx1"/>
                </a:solidFill>
                <a:effectLst/>
                <a:latin typeface="Arial" panose="020B0604020202020204" pitchFamily="34" charset="0"/>
              </a:rPr>
              <a:t> =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err="1">
                <a:ln>
                  <a:noFill/>
                </a:ln>
                <a:solidFill>
                  <a:schemeClr val="tx1"/>
                </a:solidFill>
                <a:effectLst/>
                <a:latin typeface="Arial" panose="020B0604020202020204" pitchFamily="34" charset="0"/>
              </a:rPr>
              <a:t>idx</a:t>
            </a:r>
            <a:r>
              <a:rPr kumimoji="0" lang="en-US" altLang="en-US" b="0" i="0" u="none" strike="noStrike" cap="none" normalizeH="0" baseline="0" dirty="0">
                <a:ln>
                  <a:noFill/>
                </a:ln>
                <a:solidFill>
                  <a:schemeClr val="tx1"/>
                </a:solidFill>
                <a:effectLst/>
                <a:latin typeface="Arial" panose="020B0604020202020204" pitchFamily="34" charset="0"/>
              </a:rPr>
              <a:t>, centers] = </a:t>
            </a:r>
            <a:r>
              <a:rPr kumimoji="0" lang="en-US" altLang="en-US" b="0" i="0" u="none" strike="noStrike" cap="none" normalizeH="0" baseline="0" dirty="0" err="1">
                <a:ln>
                  <a:noFill/>
                </a:ln>
                <a:solidFill>
                  <a:schemeClr val="tx1"/>
                </a:solidFill>
                <a:effectLst/>
                <a:latin typeface="Arial" panose="020B0604020202020204" pitchFamily="34" charset="0"/>
              </a:rPr>
              <a:t>kmeans</a:t>
            </a:r>
            <a:r>
              <a:rPr kumimoji="0" lang="en-US" altLang="en-US" b="0" i="0" u="none" strike="noStrike" cap="none" normalizeH="0" baseline="0" dirty="0">
                <a:ln>
                  <a:noFill/>
                </a:ln>
                <a:solidFill>
                  <a:schemeClr val="tx1"/>
                </a:solidFill>
                <a:effectLst/>
                <a:latin typeface="Arial" panose="020B0604020202020204" pitchFamily="34" charset="0"/>
              </a:rPr>
              <a:t>(features, </a:t>
            </a:r>
            <a:r>
              <a:rPr kumimoji="0" lang="en-US" altLang="en-US" b="0" i="0" u="none" strike="noStrike" cap="none" normalizeH="0" baseline="0" dirty="0" err="1">
                <a:ln>
                  <a:noFill/>
                </a:ln>
                <a:solidFill>
                  <a:schemeClr val="tx1"/>
                </a:solidFill>
                <a:effectLst/>
                <a:latin typeface="Arial" panose="020B0604020202020204" pitchFamily="34" charset="0"/>
              </a:rPr>
              <a:t>numClusters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figure;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scatter3(temperature, humidity, </a:t>
            </a:r>
            <a:r>
              <a:rPr kumimoji="0" lang="en-US" altLang="en-US" b="0" i="0" u="none" strike="noStrike" cap="none" normalizeH="0" baseline="0" dirty="0" err="1">
                <a:ln>
                  <a:noFill/>
                </a:ln>
                <a:solidFill>
                  <a:schemeClr val="tx1"/>
                </a:solidFill>
                <a:effectLst/>
                <a:latin typeface="Arial" panose="020B0604020202020204" pitchFamily="34" charset="0"/>
              </a:rPr>
              <a:t>sampleIndices</a:t>
            </a:r>
            <a:r>
              <a:rPr kumimoji="0" lang="en-US" altLang="en-US" b="0" i="0" u="none" strike="noStrike" cap="none" normalizeH="0" baseline="0" dirty="0">
                <a:ln>
                  <a:noFill/>
                </a:ln>
                <a:solidFill>
                  <a:schemeClr val="tx1"/>
                </a:solidFill>
                <a:effectLst/>
                <a:latin typeface="Arial" panose="020B0604020202020204" pitchFamily="34" charset="0"/>
              </a:rPr>
              <a:t>, 50, </a:t>
            </a:r>
            <a:r>
              <a:rPr kumimoji="0" lang="en-US" altLang="en-US" b="0" i="0" u="none" strike="noStrike" cap="none" normalizeH="0" baseline="0" dirty="0" err="1">
                <a:ln>
                  <a:noFill/>
                </a:ln>
                <a:solidFill>
                  <a:schemeClr val="tx1"/>
                </a:solidFill>
                <a:effectLst/>
                <a:latin typeface="Arial" panose="020B0604020202020204" pitchFamily="34" charset="0"/>
              </a:rPr>
              <a:t>idx</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'filled'</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hold </a:t>
            </a:r>
            <a:r>
              <a:rPr kumimoji="0" lang="en-US" altLang="en-US" b="0" i="0" u="none" strike="noStrike" cap="none" normalizeH="0" baseline="0" dirty="0">
                <a:ln>
                  <a:noFill/>
                </a:ln>
                <a:solidFill>
                  <a:srgbClr val="A020F0"/>
                </a:solidFill>
                <a:effectLst/>
                <a:latin typeface="Arial" panose="020B0604020202020204" pitchFamily="34" charset="0"/>
              </a:rPr>
              <a:t>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scatter3(centers(:,1), centers(:,2), max(</a:t>
            </a:r>
            <a:r>
              <a:rPr kumimoji="0" lang="en-US" altLang="en-US" b="0" i="0" u="none" strike="noStrike" cap="none" normalizeH="0" baseline="0" dirty="0" err="1">
                <a:ln>
                  <a:noFill/>
                </a:ln>
                <a:solidFill>
                  <a:schemeClr val="tx1"/>
                </a:solidFill>
                <a:effectLst/>
                <a:latin typeface="Arial" panose="020B0604020202020204" pitchFamily="34" charset="0"/>
              </a:rPr>
              <a:t>sampleIndices</a:t>
            </a:r>
            <a:r>
              <a:rPr kumimoji="0" lang="en-US" altLang="en-US" b="0" i="0" u="none" strike="noStrike" cap="none" normalizeH="0" baseline="0" dirty="0">
                <a:ln>
                  <a:noFill/>
                </a:ln>
                <a:solidFill>
                  <a:schemeClr val="tx1"/>
                </a:solidFill>
                <a:effectLst/>
                <a:latin typeface="Arial" panose="020B0604020202020204" pitchFamily="34" charset="0"/>
              </a:rPr>
              <a:t>) + 5 * ones(</a:t>
            </a:r>
            <a:r>
              <a:rPr kumimoji="0" lang="en-US" altLang="en-US" b="0" i="0" u="none" strike="noStrike" cap="none" normalizeH="0" baseline="0" dirty="0" err="1">
                <a:ln>
                  <a:noFill/>
                </a:ln>
                <a:solidFill>
                  <a:schemeClr val="tx1"/>
                </a:solidFill>
                <a:effectLst/>
                <a:latin typeface="Arial" panose="020B0604020202020204" pitchFamily="34" charset="0"/>
              </a:rPr>
              <a:t>numClusters</a:t>
            </a:r>
            <a:r>
              <a:rPr kumimoji="0" lang="en-US" altLang="en-US" b="0" i="0" u="none" strike="noStrike" cap="none" normalizeH="0" baseline="0" dirty="0">
                <a:ln>
                  <a:noFill/>
                </a:ln>
                <a:solidFill>
                  <a:schemeClr val="tx1"/>
                </a:solidFill>
                <a:effectLst/>
                <a:latin typeface="Arial" panose="020B0604020202020204" pitchFamily="34" charset="0"/>
              </a:rPr>
              <a:t>, 1), 100, </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err="1">
                <a:ln>
                  <a:noFill/>
                </a:ln>
                <a:solidFill>
                  <a:srgbClr val="A020F0"/>
                </a:solidFill>
                <a:effectLst/>
                <a:latin typeface="Arial" panose="020B0604020202020204" pitchFamily="34" charset="0"/>
              </a:rPr>
              <a:t>kx</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err="1">
                <a:ln>
                  <a:noFill/>
                </a:ln>
                <a:solidFill>
                  <a:srgbClr val="A020F0"/>
                </a:solidFill>
                <a:effectLst/>
                <a:latin typeface="Arial" panose="020B0604020202020204" pitchFamily="34" charset="0"/>
              </a:rPr>
              <a:t>LineWidth</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 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xlabel</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'Temperature (°C)'</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ylabel</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'Humidity (%)'</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zlabel</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'Sample Index'</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title(</a:t>
            </a:r>
            <a:r>
              <a:rPr kumimoji="0" lang="en-US" altLang="en-US" b="0" i="0" u="none" strike="noStrike" cap="none" normalizeH="0" baseline="0" dirty="0">
                <a:ln>
                  <a:noFill/>
                </a:ln>
                <a:solidFill>
                  <a:srgbClr val="A020F0"/>
                </a:solidFill>
                <a:effectLst/>
                <a:latin typeface="Arial" panose="020B0604020202020204" pitchFamily="34" charset="0"/>
              </a:rPr>
              <a:t>'K-Means Clustering on Temperature and Humidity Data'</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legend(</a:t>
            </a:r>
            <a:r>
              <a:rPr kumimoji="0" lang="en-US" altLang="en-US" b="0" i="0" u="none" strike="noStrike" cap="none" normalizeH="0" baseline="0" dirty="0">
                <a:ln>
                  <a:noFill/>
                </a:ln>
                <a:solidFill>
                  <a:srgbClr val="A020F0"/>
                </a:solidFill>
                <a:effectLst/>
                <a:latin typeface="Arial" panose="020B0604020202020204" pitchFamily="34" charset="0"/>
              </a:rPr>
              <a:t>'Data Points'</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'Cluster Centers'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grid </a:t>
            </a:r>
            <a:r>
              <a:rPr kumimoji="0" lang="en-US" altLang="en-US" b="0" i="0" u="none" strike="noStrike" cap="none" normalizeH="0" baseline="0" dirty="0">
                <a:ln>
                  <a:noFill/>
                </a:ln>
                <a:solidFill>
                  <a:srgbClr val="A020F0"/>
                </a:solidFill>
                <a:effectLst/>
                <a:latin typeface="Arial" panose="020B0604020202020204" pitchFamily="34" charset="0"/>
              </a:rPr>
              <a:t>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hold </a:t>
            </a:r>
            <a:r>
              <a:rPr kumimoji="0" lang="en-US" altLang="en-US" b="0" i="0" u="none" strike="noStrike" cap="none" normalizeH="0" baseline="0" dirty="0">
                <a:ln>
                  <a:noFill/>
                </a:ln>
                <a:solidFill>
                  <a:srgbClr val="A020F0"/>
                </a:solidFill>
                <a:effectLst/>
                <a:latin typeface="Arial" panose="020B0604020202020204" pitchFamily="34" charset="0"/>
              </a:rPr>
              <a:t>off</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'Temperature Data Analysis:'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'Mean: '</a:t>
            </a:r>
            <a:r>
              <a:rPr kumimoji="0" lang="en-US" altLang="en-US" b="0" i="0" u="none" strike="noStrike" cap="none" normalizeH="0" baseline="0" dirty="0">
                <a:ln>
                  <a:noFill/>
                </a:ln>
                <a:solidFill>
                  <a:schemeClr val="tx1"/>
                </a:solidFill>
                <a:effectLst/>
                <a:latin typeface="Arial" panose="020B0604020202020204" pitchFamily="34" charset="0"/>
              </a:rPr>
              <a:t>, num2str(mean(temperature))]);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'Max: '</a:t>
            </a:r>
            <a:r>
              <a:rPr kumimoji="0" lang="en-US" altLang="en-US" b="0" i="0" u="none" strike="noStrike" cap="none" normalizeH="0" baseline="0" dirty="0">
                <a:ln>
                  <a:noFill/>
                </a:ln>
                <a:solidFill>
                  <a:schemeClr val="tx1"/>
                </a:solidFill>
                <a:effectLst/>
                <a:latin typeface="Arial" panose="020B0604020202020204" pitchFamily="34" charset="0"/>
              </a:rPr>
              <a:t>, num2str(max(temperature))]);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'Min: '</a:t>
            </a:r>
            <a:r>
              <a:rPr kumimoji="0" lang="en-US" altLang="en-US" b="0" i="0" u="none" strike="noStrike" cap="none" normalizeH="0" baseline="0" dirty="0">
                <a:ln>
                  <a:noFill/>
                </a:ln>
                <a:solidFill>
                  <a:schemeClr val="tx1"/>
                </a:solidFill>
                <a:effectLst/>
                <a:latin typeface="Arial" panose="020B0604020202020204" pitchFamily="34" charset="0"/>
              </a:rPr>
              <a:t>, num2str(min(temperature))]);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'Standard Deviation: '</a:t>
            </a:r>
            <a:r>
              <a:rPr kumimoji="0" lang="en-US" altLang="en-US" b="0" i="0" u="none" strike="noStrike" cap="none" normalizeH="0" baseline="0" dirty="0">
                <a:ln>
                  <a:noFill/>
                </a:ln>
                <a:solidFill>
                  <a:schemeClr val="tx1"/>
                </a:solidFill>
                <a:effectLst/>
                <a:latin typeface="Arial" panose="020B0604020202020204" pitchFamily="34" charset="0"/>
              </a:rPr>
              <a:t>, num2str(std(temperature))]);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60795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42516-2D92-B985-4760-96ABBBCDFDC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8B57E8-622C-9B61-EF97-8635FA4484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dirty="0"/>
          </a:p>
        </p:txBody>
      </p:sp>
      <p:sp>
        <p:nvSpPr>
          <p:cNvPr id="4" name="Google Shape;125;p3">
            <a:extLst>
              <a:ext uri="{FF2B5EF4-FFF2-40B4-BE49-F238E27FC236}">
                <a16:creationId xmlns:a16="http://schemas.microsoft.com/office/drawing/2014/main" id="{678D9A63-5B60-D4AC-8B67-5087A80ADC1D}"/>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a:t>
            </a:r>
            <a:r>
              <a:rPr lang="en-US" sz="2400" b="1" dirty="0">
                <a:latin typeface="Montserrat"/>
                <a:ea typeface="Montserrat"/>
                <a:cs typeface="Montserrat"/>
                <a:sym typeface="Montserrat"/>
              </a:rPr>
              <a:t>CODE</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3FE1EB8-3D35-81F1-19D8-158F3B0145A8}"/>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Results(K- means clustering)</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Arial" panose="020B0604020202020204" pitchFamily="34" charset="0"/>
              </a:rPr>
            </a:br>
            <a:br>
              <a:rPr kumimoji="0" lang="en-US" altLang="en-US" sz="1400" b="0" i="0" u="none" strike="noStrike" cap="none" normalizeH="0" baseline="0" dirty="0">
                <a:ln>
                  <a:noFill/>
                </a:ln>
                <a:solidFill>
                  <a:schemeClr val="tx1"/>
                </a:solidFill>
                <a:effectLst/>
                <a:latin typeface="Arial" panose="020B0604020202020204" pitchFamily="34" charset="0"/>
              </a:rPr>
            </a:b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a:lnSpc>
                <a:spcPts val="1425"/>
              </a:lnSpc>
              <a:buNone/>
            </a:pPr>
            <a:br>
              <a:rPr lang="en-IN" b="0" dirty="0">
                <a:solidFill>
                  <a:srgbClr val="000000"/>
                </a:solidFill>
                <a:effectLst/>
                <a:latin typeface="Courier New" panose="02070309020205020404" pitchFamily="49" charset="0"/>
              </a:rPr>
            </a:br>
            <a:br>
              <a:rPr lang="en-IN" b="0" dirty="0">
                <a:solidFill>
                  <a:srgbClr val="000000"/>
                </a:solidFill>
                <a:effectLst/>
                <a:latin typeface="Courier New" panose="02070309020205020404" pitchFamily="49" charset="0"/>
              </a:rPr>
            </a:br>
            <a:endParaRPr lang="en-IN" b="0" dirty="0">
              <a:solidFill>
                <a:srgbClr val="000000"/>
              </a:solidFill>
              <a:effectLst/>
              <a:latin typeface="Courier New" panose="02070309020205020404" pitchFamily="49" charset="0"/>
            </a:endParaRPr>
          </a:p>
          <a:p>
            <a:br>
              <a:rPr lang="en-IN" b="0" dirty="0">
                <a:solidFill>
                  <a:srgbClr val="000000"/>
                </a:solidFill>
                <a:effectLst/>
                <a:latin typeface="Consolas" panose="020B0609020204030204" pitchFamily="49" charset="0"/>
              </a:rPr>
            </a:br>
            <a:endParaRPr lang="en-IN" dirty="0"/>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D6A31BDF-B39B-C452-A912-9B934EDB7E10}"/>
              </a:ext>
            </a:extLst>
          </p:cNvPr>
          <p:cNvSpPr>
            <a:spLocks noChangeArrowheads="1"/>
          </p:cNvSpPr>
          <p:nvPr/>
        </p:nvSpPr>
        <p:spPr bwMode="auto">
          <a:xfrm>
            <a:off x="389380" y="4236131"/>
            <a:ext cx="44876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8700" tIns="45720" rIns="28566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1CE7D1FC-15DD-069A-BCE7-65C8165E9B09}"/>
              </a:ext>
            </a:extLst>
          </p:cNvPr>
          <p:cNvSpPr>
            <a:spLocks noChangeArrowheads="1"/>
          </p:cNvSpPr>
          <p:nvPr/>
        </p:nvSpPr>
        <p:spPr bwMode="auto">
          <a:xfrm>
            <a:off x="389380" y="1613118"/>
            <a:ext cx="639584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8700" tIns="45720" rIns="28566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'Humidity Data Analysis:'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'Mean: '</a:t>
            </a:r>
            <a:r>
              <a:rPr kumimoji="0" lang="en-US" altLang="en-US" b="0" i="0" u="none" strike="noStrike" cap="none" normalizeH="0" baseline="0" dirty="0">
                <a:ln>
                  <a:noFill/>
                </a:ln>
                <a:solidFill>
                  <a:schemeClr val="tx1"/>
                </a:solidFill>
                <a:effectLst/>
                <a:latin typeface="Arial" panose="020B0604020202020204" pitchFamily="34" charset="0"/>
              </a:rPr>
              <a:t>, num2str(mean(humidity))]);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'Max: '</a:t>
            </a:r>
            <a:r>
              <a:rPr kumimoji="0" lang="en-US" altLang="en-US" b="0" i="0" u="none" strike="noStrike" cap="none" normalizeH="0" baseline="0" dirty="0">
                <a:ln>
                  <a:noFill/>
                </a:ln>
                <a:solidFill>
                  <a:schemeClr val="tx1"/>
                </a:solidFill>
                <a:effectLst/>
                <a:latin typeface="Arial" panose="020B0604020202020204" pitchFamily="34" charset="0"/>
              </a:rPr>
              <a:t>, num2str(max(humidity))]);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'Min: '</a:t>
            </a:r>
            <a:r>
              <a:rPr kumimoji="0" lang="en-US" altLang="en-US" b="0" i="0" u="none" strike="noStrike" cap="none" normalizeH="0" baseline="0" dirty="0">
                <a:ln>
                  <a:noFill/>
                </a:ln>
                <a:solidFill>
                  <a:schemeClr val="tx1"/>
                </a:solidFill>
                <a:effectLst/>
                <a:latin typeface="Arial" panose="020B0604020202020204" pitchFamily="34" charset="0"/>
              </a:rPr>
              <a:t>, num2str(min(humidity))]);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'Standard Deviation: '</a:t>
            </a:r>
            <a:r>
              <a:rPr kumimoji="0" lang="en-US" altLang="en-US" b="0" i="0" u="none" strike="noStrike" cap="none" normalizeH="0" baseline="0" dirty="0">
                <a:ln>
                  <a:noFill/>
                </a:ln>
                <a:solidFill>
                  <a:schemeClr val="tx1"/>
                </a:solidFill>
                <a:effectLst/>
                <a:latin typeface="Arial" panose="020B0604020202020204" pitchFamily="34" charset="0"/>
              </a:rPr>
              <a:t>, num2str(std(humidity))]);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'Classification Accuracy (Safe vs. Unsafe): '</a:t>
            </a:r>
            <a:r>
              <a:rPr kumimoji="0" lang="en-US" altLang="en-US" b="0" i="0" u="none" strike="noStrike" cap="none" normalizeH="0" baseline="0" dirty="0">
                <a:ln>
                  <a:noFill/>
                </a:ln>
                <a:solidFill>
                  <a:schemeClr val="tx1"/>
                </a:solidFill>
                <a:effectLst/>
                <a:latin typeface="Arial" panose="020B0604020202020204" pitchFamily="34" charset="0"/>
              </a:rPr>
              <a:t>, num2str(accuracy), </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'K-Means Clustering completed successfully!'</a:t>
            </a:r>
            <a:r>
              <a:rPr kumimoji="0" lang="en-US" altLang="en-US"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802481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3B58D-1507-765B-A4E3-6D6F1B832C7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E49A3C-5FAE-5695-3496-9BD803BA3A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dirty="0"/>
          </a:p>
        </p:txBody>
      </p:sp>
      <p:sp>
        <p:nvSpPr>
          <p:cNvPr id="4" name="Google Shape;125;p3">
            <a:extLst>
              <a:ext uri="{FF2B5EF4-FFF2-40B4-BE49-F238E27FC236}">
                <a16:creationId xmlns:a16="http://schemas.microsoft.com/office/drawing/2014/main" id="{9B0C6459-F16A-CD47-7720-EBFE9BBBD2A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BC2EDA2F-2290-7E8F-1D60-D1707DA7AB79}"/>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endParaRPr lang="en-IN" dirty="0"/>
          </a:p>
        </p:txBody>
      </p:sp>
      <p:sp>
        <p:nvSpPr>
          <p:cNvPr id="13" name="Slide Number Placeholder 2">
            <a:extLst>
              <a:ext uri="{FF2B5EF4-FFF2-40B4-BE49-F238E27FC236}">
                <a16:creationId xmlns:a16="http://schemas.microsoft.com/office/drawing/2014/main" id="{06AB2E99-63DA-CF00-417C-5DC6D7E62042}"/>
              </a:ext>
            </a:extLst>
          </p:cNvPr>
          <p:cNvSpPr txBox="1">
            <a:spLocks/>
          </p:cNvSpPr>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23</a:t>
            </a:fld>
            <a:endParaRPr lang="en-US" dirty="0"/>
          </a:p>
        </p:txBody>
      </p:sp>
      <p:sp>
        <p:nvSpPr>
          <p:cNvPr id="14" name="Google Shape;125;p3">
            <a:extLst>
              <a:ext uri="{FF2B5EF4-FFF2-40B4-BE49-F238E27FC236}">
                <a16:creationId xmlns:a16="http://schemas.microsoft.com/office/drawing/2014/main" id="{90F872BD-AEBD-8BCB-0BDB-5DE6142BB0E9}"/>
              </a:ext>
            </a:extLst>
          </p:cNvPr>
          <p:cNvSpPr txBox="1"/>
          <p:nvPr/>
        </p:nvSpPr>
        <p:spPr>
          <a:xfrm>
            <a:off x="345651" y="726132"/>
            <a:ext cx="11433393" cy="58811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Results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B3D395A2-4638-0E38-53F7-AC2A1C459DD5}"/>
              </a:ext>
            </a:extLst>
          </p:cNvPr>
          <p:cNvPicPr>
            <a:picLocks noChangeAspect="1"/>
          </p:cNvPicPr>
          <p:nvPr/>
        </p:nvPicPr>
        <p:blipFill>
          <a:blip r:embed="rId2"/>
          <a:stretch>
            <a:fillRect/>
          </a:stretch>
        </p:blipFill>
        <p:spPr>
          <a:xfrm>
            <a:off x="412956" y="1219989"/>
            <a:ext cx="5432013" cy="3879140"/>
          </a:xfrm>
          <a:prstGeom prst="rect">
            <a:avLst/>
          </a:prstGeom>
        </p:spPr>
      </p:pic>
      <p:pic>
        <p:nvPicPr>
          <p:cNvPr id="9" name="Picture 8">
            <a:extLst>
              <a:ext uri="{FF2B5EF4-FFF2-40B4-BE49-F238E27FC236}">
                <a16:creationId xmlns:a16="http://schemas.microsoft.com/office/drawing/2014/main" id="{7B1C86CA-704F-1D2A-40FB-88C7CCF98665}"/>
              </a:ext>
            </a:extLst>
          </p:cNvPr>
          <p:cNvPicPr>
            <a:picLocks noChangeAspect="1"/>
          </p:cNvPicPr>
          <p:nvPr/>
        </p:nvPicPr>
        <p:blipFill>
          <a:blip r:embed="rId3"/>
          <a:stretch>
            <a:fillRect/>
          </a:stretch>
        </p:blipFill>
        <p:spPr>
          <a:xfrm>
            <a:off x="6096000" y="1219989"/>
            <a:ext cx="5722371" cy="3879140"/>
          </a:xfrm>
          <a:prstGeom prst="rect">
            <a:avLst/>
          </a:prstGeom>
        </p:spPr>
      </p:pic>
    </p:spTree>
    <p:extLst>
      <p:ext uri="{BB962C8B-B14F-4D97-AF65-F5344CB8AC3E}">
        <p14:creationId xmlns:p14="http://schemas.microsoft.com/office/powerpoint/2010/main" val="1627116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ABA1A-F100-9595-13C5-6B545653DC3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2D512D-F2F7-8B85-2FF4-34B164CC24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dirty="0"/>
          </a:p>
        </p:txBody>
      </p:sp>
      <p:sp>
        <p:nvSpPr>
          <p:cNvPr id="4" name="Google Shape;125;p3">
            <a:extLst>
              <a:ext uri="{FF2B5EF4-FFF2-40B4-BE49-F238E27FC236}">
                <a16:creationId xmlns:a16="http://schemas.microsoft.com/office/drawing/2014/main" id="{7AB2CCEE-68C7-7691-E813-993255FFEBB7}"/>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a:t>
            </a:r>
            <a:r>
              <a:rPr lang="en-US" sz="2400" b="1" dirty="0">
                <a:latin typeface="Montserrat"/>
                <a:ea typeface="Montserrat"/>
                <a:cs typeface="Montserrat"/>
                <a:sym typeface="Montserrat"/>
              </a:rPr>
              <a:t>CODE</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31CEC3BD-8DC4-AAB5-AC14-CCB9F13F8FE8}"/>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Results(Prediction of Temperature)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Arial" panose="020B0604020202020204" pitchFamily="34" charset="0"/>
              </a:rPr>
            </a:br>
            <a:br>
              <a:rPr kumimoji="0" lang="en-US" altLang="en-US" sz="1400" b="0" i="0" u="none" strike="noStrike" cap="none" normalizeH="0" baseline="0" dirty="0">
                <a:ln>
                  <a:noFill/>
                </a:ln>
                <a:solidFill>
                  <a:schemeClr val="tx1"/>
                </a:solidFill>
                <a:effectLst/>
                <a:latin typeface="Arial" panose="020B0604020202020204" pitchFamily="34" charset="0"/>
              </a:rPr>
            </a:b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a:lnSpc>
                <a:spcPts val="1425"/>
              </a:lnSpc>
              <a:buNone/>
            </a:pPr>
            <a:br>
              <a:rPr lang="en-IN" b="0" dirty="0">
                <a:solidFill>
                  <a:srgbClr val="000000"/>
                </a:solidFill>
                <a:effectLst/>
                <a:latin typeface="Courier New" panose="02070309020205020404" pitchFamily="49" charset="0"/>
              </a:rPr>
            </a:br>
            <a:br>
              <a:rPr lang="en-IN" b="0" dirty="0">
                <a:solidFill>
                  <a:srgbClr val="000000"/>
                </a:solidFill>
                <a:effectLst/>
                <a:latin typeface="Courier New" panose="02070309020205020404" pitchFamily="49" charset="0"/>
              </a:rPr>
            </a:br>
            <a:endParaRPr lang="en-IN" b="0" dirty="0">
              <a:solidFill>
                <a:srgbClr val="000000"/>
              </a:solidFill>
              <a:effectLst/>
              <a:latin typeface="Courier New" panose="02070309020205020404" pitchFamily="49" charset="0"/>
            </a:endParaRPr>
          </a:p>
          <a:p>
            <a:br>
              <a:rPr lang="en-IN" b="0" dirty="0">
                <a:solidFill>
                  <a:srgbClr val="000000"/>
                </a:solidFill>
                <a:effectLst/>
                <a:latin typeface="Consolas" panose="020B0609020204030204" pitchFamily="49" charset="0"/>
              </a:rPr>
            </a:br>
            <a:endParaRPr lang="en-IN" dirty="0"/>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F533B598-52A2-70F6-4F18-9E7E440EDE64}"/>
              </a:ext>
            </a:extLst>
          </p:cNvPr>
          <p:cNvSpPr>
            <a:spLocks noChangeArrowheads="1"/>
          </p:cNvSpPr>
          <p:nvPr/>
        </p:nvSpPr>
        <p:spPr bwMode="auto">
          <a:xfrm>
            <a:off x="389380" y="4236131"/>
            <a:ext cx="44876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8700" tIns="45720" rIns="28566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975765D2-9BA7-E0BE-F51C-1BF882EE0291}"/>
              </a:ext>
            </a:extLst>
          </p:cNvPr>
          <p:cNvSpPr>
            <a:spLocks noChangeArrowheads="1"/>
          </p:cNvSpPr>
          <p:nvPr/>
        </p:nvSpPr>
        <p:spPr bwMode="auto">
          <a:xfrm>
            <a:off x="389380" y="1058827"/>
            <a:ext cx="8279369"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8700" tIns="45720" rIns="28566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clc</a:t>
            </a:r>
            <a:r>
              <a:rPr kumimoji="0" lang="en-US" altLang="en-US" b="0" i="0" u="none" strike="noStrike" cap="none" normalizeH="0" baseline="0" dirty="0">
                <a:ln>
                  <a:noFill/>
                </a:ln>
                <a:solidFill>
                  <a:schemeClr val="tx1"/>
                </a:solidFill>
                <a:effectLst/>
                <a:latin typeface="Arial" panose="020B0604020202020204" pitchFamily="34" charset="0"/>
              </a:rPr>
              <a:t>; clear;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channelID</a:t>
            </a:r>
            <a:r>
              <a:rPr kumimoji="0" lang="en-US" altLang="en-US" b="0" i="0" u="none" strike="noStrike" cap="none" normalizeH="0" baseline="0" dirty="0">
                <a:ln>
                  <a:noFill/>
                </a:ln>
                <a:solidFill>
                  <a:schemeClr val="tx1"/>
                </a:solidFill>
                <a:effectLst/>
                <a:latin typeface="Arial" panose="020B0604020202020204" pitchFamily="34" charset="0"/>
              </a:rPr>
              <a:t> = 2866225;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apiKey</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a:ln>
                  <a:noFill/>
                </a:ln>
                <a:solidFill>
                  <a:srgbClr val="A020F0"/>
                </a:solidFill>
                <a:effectLst/>
                <a:latin typeface="Arial" panose="020B0604020202020204" pitchFamily="34" charset="0"/>
              </a:rPr>
              <a:t>'NP9UV091MIBOZIB4'</a:t>
            </a: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[data, </a:t>
            </a:r>
            <a:r>
              <a:rPr kumimoji="0" lang="en-US" altLang="en-US" b="0" i="0" u="none" strike="noStrike" cap="none" normalizeH="0" baseline="0" dirty="0" err="1">
                <a:ln>
                  <a:noFill/>
                </a:ln>
                <a:solidFill>
                  <a:schemeClr val="tx1"/>
                </a:solidFill>
                <a:effectLst/>
                <a:latin typeface="Arial" panose="020B0604020202020204" pitchFamily="34" charset="0"/>
              </a:rPr>
              <a:t>timeStamps</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err="1">
                <a:ln>
                  <a:noFill/>
                </a:ln>
                <a:solidFill>
                  <a:schemeClr val="tx1"/>
                </a:solidFill>
                <a:effectLst/>
                <a:latin typeface="Arial" panose="020B0604020202020204" pitchFamily="34" charset="0"/>
              </a:rPr>
              <a:t>thingSpeakRead</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err="1">
                <a:ln>
                  <a:noFill/>
                </a:ln>
                <a:solidFill>
                  <a:schemeClr val="tx1"/>
                </a:solidFill>
                <a:effectLst/>
                <a:latin typeface="Arial" panose="020B0604020202020204" pitchFamily="34" charset="0"/>
              </a:rPr>
              <a:t>channelID</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'Fields'</a:t>
            </a:r>
            <a:r>
              <a:rPr kumimoji="0" lang="en-US" altLang="en-US" b="0" i="0" u="none" strike="noStrike" cap="none" normalizeH="0" baseline="0" dirty="0">
                <a:ln>
                  <a:noFill/>
                </a:ln>
                <a:solidFill>
                  <a:schemeClr val="tx1"/>
                </a:solidFill>
                <a:effectLst/>
                <a:latin typeface="Arial" panose="020B0604020202020204" pitchFamily="34" charset="0"/>
              </a:rPr>
              <a:t>, 1, </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err="1">
                <a:ln>
                  <a:noFill/>
                </a:ln>
                <a:solidFill>
                  <a:srgbClr val="A020F0"/>
                </a:solidFill>
                <a:effectLst/>
                <a:latin typeface="Arial" panose="020B0604020202020204" pitchFamily="34" charset="0"/>
              </a:rPr>
              <a:t>ReadKey</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apiKey</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err="1">
                <a:ln>
                  <a:noFill/>
                </a:ln>
                <a:solidFill>
                  <a:srgbClr val="A020F0"/>
                </a:solidFill>
                <a:effectLst/>
                <a:latin typeface="Arial" panose="020B0604020202020204" pitchFamily="34" charset="0"/>
              </a:rPr>
              <a:t>NumPoints</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 300);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temperature = data(:,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numSamples</a:t>
            </a:r>
            <a:r>
              <a:rPr kumimoji="0" lang="en-US" altLang="en-US" b="0" i="0" u="none" strike="noStrike" cap="none" normalizeH="0" baseline="0" dirty="0">
                <a:ln>
                  <a:noFill/>
                </a:ln>
                <a:solidFill>
                  <a:schemeClr val="tx1"/>
                </a:solidFill>
                <a:effectLst/>
                <a:latin typeface="Arial" panose="020B0604020202020204" pitchFamily="34" charset="0"/>
              </a:rPr>
              <a:t> = length(temperature);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Arial" panose="020B0604020202020204" pitchFamily="34" charset="0"/>
              </a:rPr>
              <a:t>if </a:t>
            </a:r>
            <a:r>
              <a:rPr kumimoji="0" lang="en-US" altLang="en-US" b="0" i="0" u="none" strike="noStrike" cap="none" normalizeH="0" baseline="0" dirty="0" err="1">
                <a:ln>
                  <a:noFill/>
                </a:ln>
                <a:solidFill>
                  <a:schemeClr val="tx1"/>
                </a:solidFill>
                <a:effectLst/>
                <a:latin typeface="Arial" panose="020B0604020202020204" pitchFamily="34" charset="0"/>
              </a:rPr>
              <a:t>isempty</a:t>
            </a:r>
            <a:r>
              <a:rPr kumimoji="0" lang="en-US" altLang="en-US" b="0" i="0" u="none" strike="noStrike" cap="none" normalizeH="0" baseline="0" dirty="0">
                <a:ln>
                  <a:noFill/>
                </a:ln>
                <a:solidFill>
                  <a:schemeClr val="tx1"/>
                </a:solidFill>
                <a:effectLst/>
                <a:latin typeface="Arial" panose="020B0604020202020204" pitchFamily="34" charset="0"/>
              </a:rPr>
              <a:t>(temperature)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'No temperature data available for analysis.'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Arial" panose="020B0604020202020204" pitchFamily="34" charset="0"/>
              </a:rPr>
              <a:t>return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Arial" panose="020B0604020202020204" pitchFamily="34" charset="0"/>
              </a:rPr>
              <a:t>end</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temp_mean</a:t>
            </a:r>
            <a:r>
              <a:rPr kumimoji="0" lang="en-US" altLang="en-US" b="0" i="0" u="none" strike="noStrike" cap="none" normalizeH="0" baseline="0" dirty="0">
                <a:ln>
                  <a:noFill/>
                </a:ln>
                <a:solidFill>
                  <a:schemeClr val="tx1"/>
                </a:solidFill>
                <a:effectLst/>
                <a:latin typeface="Arial" panose="020B0604020202020204" pitchFamily="34" charset="0"/>
              </a:rPr>
              <a:t> = mean(temperature);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temp_range</a:t>
            </a:r>
            <a:r>
              <a:rPr kumimoji="0" lang="en-US" altLang="en-US" b="0" i="0" u="none" strike="noStrike" cap="none" normalizeH="0" baseline="0" dirty="0">
                <a:ln>
                  <a:noFill/>
                </a:ln>
                <a:solidFill>
                  <a:schemeClr val="tx1"/>
                </a:solidFill>
                <a:effectLst/>
                <a:latin typeface="Arial" panose="020B0604020202020204" pitchFamily="34" charset="0"/>
              </a:rPr>
              <a:t> = range(temperature);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norm_temperature</a:t>
            </a:r>
            <a:r>
              <a:rPr kumimoji="0" lang="en-US" altLang="en-US" b="0" i="0" u="none" strike="noStrike" cap="none" normalizeH="0" baseline="0" dirty="0">
                <a:ln>
                  <a:noFill/>
                </a:ln>
                <a:solidFill>
                  <a:schemeClr val="tx1"/>
                </a:solidFill>
                <a:effectLst/>
                <a:latin typeface="Arial" panose="020B0604020202020204" pitchFamily="34" charset="0"/>
              </a:rPr>
              <a:t> = (temperature - </a:t>
            </a:r>
            <a:r>
              <a:rPr kumimoji="0" lang="en-US" altLang="en-US" b="0" i="0" u="none" strike="noStrike" cap="none" normalizeH="0" baseline="0" dirty="0" err="1">
                <a:ln>
                  <a:noFill/>
                </a:ln>
                <a:solidFill>
                  <a:schemeClr val="tx1"/>
                </a:solidFill>
                <a:effectLst/>
                <a:latin typeface="Arial" panose="020B0604020202020204" pitchFamily="34" charset="0"/>
              </a:rPr>
              <a:t>temp_mean</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err="1">
                <a:ln>
                  <a:noFill/>
                </a:ln>
                <a:solidFill>
                  <a:schemeClr val="tx1"/>
                </a:solidFill>
                <a:effectLst/>
                <a:latin typeface="Arial" panose="020B0604020202020204" pitchFamily="34" charset="0"/>
              </a:rPr>
              <a:t>temp_range</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smoothed_temperature</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err="1">
                <a:ln>
                  <a:noFill/>
                </a:ln>
                <a:solidFill>
                  <a:schemeClr val="tx1"/>
                </a:solidFill>
                <a:effectLst/>
                <a:latin typeface="Arial" panose="020B0604020202020204" pitchFamily="34" charset="0"/>
              </a:rPr>
              <a:t>movmean</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err="1">
                <a:ln>
                  <a:noFill/>
                </a:ln>
                <a:solidFill>
                  <a:schemeClr val="tx1"/>
                </a:solidFill>
                <a:effectLst/>
                <a:latin typeface="Arial" panose="020B0604020202020204" pitchFamily="34" charset="0"/>
              </a:rPr>
              <a:t>norm_temperature</a:t>
            </a:r>
            <a:r>
              <a:rPr kumimoji="0" lang="en-US" altLang="en-US" b="0" i="0" u="none" strike="noStrike" cap="none" normalizeH="0" baseline="0" dirty="0">
                <a:ln>
                  <a:noFill/>
                </a:ln>
                <a:solidFill>
                  <a:schemeClr val="tx1"/>
                </a:solidFill>
                <a:effectLst/>
                <a:latin typeface="Arial" panose="020B0604020202020204" pitchFamily="34" charset="0"/>
              </a:rPr>
              <a:t>, 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sampleIndices</a:t>
            </a:r>
            <a:r>
              <a:rPr kumimoji="0" lang="en-US" altLang="en-US" b="0" i="0" u="none" strike="noStrike" cap="none" normalizeH="0" baseline="0" dirty="0">
                <a:ln>
                  <a:noFill/>
                </a:ln>
                <a:solidFill>
                  <a:schemeClr val="tx1"/>
                </a:solidFill>
                <a:effectLst/>
                <a:latin typeface="Arial" panose="020B0604020202020204" pitchFamily="34" charset="0"/>
              </a:rPr>
              <a:t> = (1:numSamples)';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ft = </a:t>
            </a:r>
            <a:r>
              <a:rPr kumimoji="0" lang="en-US" altLang="en-US" b="0" i="0" u="none" strike="noStrike" cap="none" normalizeH="0" baseline="0" dirty="0" err="1">
                <a:ln>
                  <a:noFill/>
                </a:ln>
                <a:solidFill>
                  <a:schemeClr val="tx1"/>
                </a:solidFill>
                <a:effectLst/>
                <a:latin typeface="Arial" panose="020B0604020202020204" pitchFamily="34" charset="0"/>
              </a:rPr>
              <a:t>fittype</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'a*sin(b*x + c) + d*cos(e*x + f) + g*x + h'</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'independent'</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'x'</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opts = </a:t>
            </a:r>
            <a:r>
              <a:rPr kumimoji="0" lang="en-US" altLang="en-US" b="0" i="0" u="none" strike="noStrike" cap="none" normalizeH="0" baseline="0" dirty="0" err="1">
                <a:ln>
                  <a:noFill/>
                </a:ln>
                <a:solidFill>
                  <a:schemeClr val="tx1"/>
                </a:solidFill>
                <a:effectLst/>
                <a:latin typeface="Arial" panose="020B0604020202020204" pitchFamily="34" charset="0"/>
              </a:rPr>
              <a:t>fitoptions</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'Method'</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err="1">
                <a:ln>
                  <a:noFill/>
                </a:ln>
                <a:solidFill>
                  <a:srgbClr val="A020F0"/>
                </a:solidFill>
                <a:effectLst/>
                <a:latin typeface="Arial" panose="020B0604020202020204" pitchFamily="34" charset="0"/>
              </a:rPr>
              <a:t>NonlinearLeastSquares</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opts.StartPoint</a:t>
            </a:r>
            <a:r>
              <a:rPr kumimoji="0" lang="en-US" altLang="en-US" b="0" i="0" u="none" strike="noStrike" cap="none" normalizeH="0" baseline="0" dirty="0">
                <a:ln>
                  <a:noFill/>
                </a:ln>
                <a:solidFill>
                  <a:schemeClr val="tx1"/>
                </a:solidFill>
                <a:effectLst/>
                <a:latin typeface="Arial" panose="020B0604020202020204" pitchFamily="34" charset="0"/>
              </a:rPr>
              <a:t> = [0.5, 2*pi/24, 0, 0.5, 2*pi/24, 0, 0,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opts.Lower</a:t>
            </a:r>
            <a:r>
              <a:rPr kumimoji="0" lang="en-US" altLang="en-US" b="0" i="0" u="none" strike="noStrike" cap="none" normalizeH="0" baseline="0" dirty="0">
                <a:ln>
                  <a:noFill/>
                </a:ln>
                <a:solidFill>
                  <a:schemeClr val="tx1"/>
                </a:solidFill>
                <a:effectLst/>
                <a:latin typeface="Arial" panose="020B0604020202020204" pitchFamily="34" charset="0"/>
              </a:rPr>
              <a:t> = [-1, 0, -pi, -1, 0, -pi, -Inf, -Inf];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opts.Upper</a:t>
            </a:r>
            <a:r>
              <a:rPr kumimoji="0" lang="en-US" altLang="en-US" b="0" i="0" u="none" strike="noStrike" cap="none" normalizeH="0" baseline="0" dirty="0">
                <a:ln>
                  <a:noFill/>
                </a:ln>
                <a:solidFill>
                  <a:schemeClr val="tx1"/>
                </a:solidFill>
                <a:effectLst/>
                <a:latin typeface="Arial" panose="020B0604020202020204" pitchFamily="34" charset="0"/>
              </a:rPr>
              <a:t> = [1, 2*pi, pi, 1, 2*pi, pi, Inf, Inf];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err="1">
                <a:ln>
                  <a:noFill/>
                </a:ln>
                <a:solidFill>
                  <a:schemeClr val="tx1"/>
                </a:solidFill>
                <a:effectLst/>
                <a:latin typeface="Arial" panose="020B0604020202020204" pitchFamily="34" charset="0"/>
              </a:rPr>
              <a:t>temperature_fit</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gof</a:t>
            </a:r>
            <a:r>
              <a:rPr kumimoji="0" lang="en-US" altLang="en-US" b="0" i="0" u="none" strike="noStrike" cap="none" normalizeH="0" baseline="0" dirty="0">
                <a:ln>
                  <a:noFill/>
                </a:ln>
                <a:solidFill>
                  <a:schemeClr val="tx1"/>
                </a:solidFill>
                <a:effectLst/>
                <a:latin typeface="Arial" panose="020B0604020202020204" pitchFamily="34" charset="0"/>
              </a:rPr>
              <a:t>] = fit(</a:t>
            </a:r>
            <a:r>
              <a:rPr kumimoji="0" lang="en-US" altLang="en-US" b="0" i="0" u="none" strike="noStrike" cap="none" normalizeH="0" baseline="0" dirty="0" err="1">
                <a:ln>
                  <a:noFill/>
                </a:ln>
                <a:solidFill>
                  <a:schemeClr val="tx1"/>
                </a:solidFill>
                <a:effectLst/>
                <a:latin typeface="Arial" panose="020B0604020202020204" pitchFamily="34" charset="0"/>
              </a:rPr>
              <a:t>sampleIndices</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smoothed_temperature</a:t>
            </a:r>
            <a:r>
              <a:rPr kumimoji="0" lang="en-US" altLang="en-US" b="0" i="0" u="none" strike="noStrike" cap="none" normalizeH="0" baseline="0" dirty="0">
                <a:ln>
                  <a:noFill/>
                </a:ln>
                <a:solidFill>
                  <a:schemeClr val="tx1"/>
                </a:solidFill>
                <a:effectLst/>
                <a:latin typeface="Arial" panose="020B0604020202020204" pitchFamily="34" charset="0"/>
              </a:rPr>
              <a:t>, ft, opts);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future_samples</a:t>
            </a:r>
            <a:r>
              <a:rPr kumimoji="0" lang="en-US" altLang="en-US" b="0" i="0" u="none" strike="noStrike" cap="none" normalizeH="0" baseline="0" dirty="0">
                <a:ln>
                  <a:noFill/>
                </a:ln>
                <a:solidFill>
                  <a:schemeClr val="tx1"/>
                </a:solidFill>
                <a:effectLst/>
                <a:latin typeface="Arial" panose="020B0604020202020204" pitchFamily="34" charset="0"/>
              </a:rPr>
              <a:t> = (max(</a:t>
            </a:r>
            <a:r>
              <a:rPr kumimoji="0" lang="en-US" altLang="en-US" b="0" i="0" u="none" strike="noStrike" cap="none" normalizeH="0" baseline="0" dirty="0" err="1">
                <a:ln>
                  <a:noFill/>
                </a:ln>
                <a:solidFill>
                  <a:schemeClr val="tx1"/>
                </a:solidFill>
                <a:effectLst/>
                <a:latin typeface="Arial" panose="020B0604020202020204" pitchFamily="34" charset="0"/>
              </a:rPr>
              <a:t>sampleIndices</a:t>
            </a:r>
            <a:r>
              <a:rPr kumimoji="0" lang="en-US" altLang="en-US" b="0" i="0" u="none" strike="noStrike" cap="none" normalizeH="0" baseline="0" dirty="0">
                <a:ln>
                  <a:noFill/>
                </a:ln>
                <a:solidFill>
                  <a:schemeClr val="tx1"/>
                </a:solidFill>
                <a:effectLst/>
                <a:latin typeface="Arial" panose="020B0604020202020204" pitchFamily="34" charset="0"/>
              </a:rPr>
              <a:t>) + 1):(max(</a:t>
            </a:r>
            <a:r>
              <a:rPr kumimoji="0" lang="en-US" altLang="en-US" b="0" i="0" u="none" strike="noStrike" cap="none" normalizeH="0" baseline="0" dirty="0" err="1">
                <a:ln>
                  <a:noFill/>
                </a:ln>
                <a:solidFill>
                  <a:schemeClr val="tx1"/>
                </a:solidFill>
                <a:effectLst/>
                <a:latin typeface="Arial" panose="020B0604020202020204" pitchFamily="34" charset="0"/>
              </a:rPr>
              <a:t>sampleIndices</a:t>
            </a:r>
            <a:r>
              <a:rPr kumimoji="0" lang="en-US" altLang="en-US" b="0" i="0" u="none" strike="noStrike" cap="none" normalizeH="0" baseline="0" dirty="0">
                <a:ln>
                  <a:noFill/>
                </a:ln>
                <a:solidFill>
                  <a:schemeClr val="tx1"/>
                </a:solidFill>
                <a:effectLst/>
                <a:latin typeface="Arial" panose="020B0604020202020204" pitchFamily="34" charset="0"/>
              </a:rPr>
              <a:t>) + 24 * 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norm_pred_temperature</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err="1">
                <a:ln>
                  <a:noFill/>
                </a:ln>
                <a:solidFill>
                  <a:schemeClr val="tx1"/>
                </a:solidFill>
                <a:effectLst/>
                <a:latin typeface="Arial" panose="020B0604020202020204" pitchFamily="34" charset="0"/>
              </a:rPr>
              <a:t>temperature_fit</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err="1">
                <a:ln>
                  <a:noFill/>
                </a:ln>
                <a:solidFill>
                  <a:schemeClr val="tx1"/>
                </a:solidFill>
                <a:effectLst/>
                <a:latin typeface="Arial" panose="020B0604020202020204" pitchFamily="34" charset="0"/>
              </a:rPr>
              <a:t>future_samples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chemeClr val="tx1"/>
                </a:solidFill>
                <a:effectLst/>
                <a:latin typeface="Arial" panose="020B0604020202020204" pitchFamily="34" charset="0"/>
              </a:rPr>
            </a:br>
            <a:br>
              <a:rPr kumimoji="0" lang="en-US" altLang="en-US" b="0" i="0" u="none" strike="noStrike" cap="none" normalizeH="0" baseline="0" dirty="0">
                <a:ln>
                  <a:noFill/>
                </a:ln>
                <a:solidFill>
                  <a:schemeClr val="tx1"/>
                </a:solidFill>
                <a:effectLst/>
                <a:latin typeface="Arial" panose="020B0604020202020204" pitchFamily="34" charset="0"/>
              </a:rPr>
            </a:b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106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44EC4-A64C-DEE1-54F7-1696D970F52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72FC3A7-4548-4CB7-690C-87DDFCECEA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dirty="0"/>
          </a:p>
        </p:txBody>
      </p:sp>
      <p:sp>
        <p:nvSpPr>
          <p:cNvPr id="4" name="Google Shape;125;p3">
            <a:extLst>
              <a:ext uri="{FF2B5EF4-FFF2-40B4-BE49-F238E27FC236}">
                <a16:creationId xmlns:a16="http://schemas.microsoft.com/office/drawing/2014/main" id="{176DBF38-4419-76D0-A3D2-7EDEA9EE9A36}"/>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a:t>
            </a:r>
            <a:r>
              <a:rPr lang="en-US" sz="2400" b="1" dirty="0">
                <a:latin typeface="Montserrat"/>
                <a:ea typeface="Montserrat"/>
                <a:cs typeface="Montserrat"/>
                <a:sym typeface="Montserrat"/>
              </a:rPr>
              <a:t>CODE</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D3954CC3-8092-BA14-E687-7DFE69DCB26B}"/>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Results(Prediction of Temperature)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Arial" panose="020B0604020202020204" pitchFamily="34" charset="0"/>
              </a:rPr>
            </a:br>
            <a:br>
              <a:rPr kumimoji="0" lang="en-US" altLang="en-US" sz="1400" b="0" i="0" u="none" strike="noStrike" cap="none" normalizeH="0" baseline="0" dirty="0">
                <a:ln>
                  <a:noFill/>
                </a:ln>
                <a:solidFill>
                  <a:schemeClr val="tx1"/>
                </a:solidFill>
                <a:effectLst/>
                <a:latin typeface="Arial" panose="020B0604020202020204" pitchFamily="34" charset="0"/>
              </a:rPr>
            </a:b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a:lnSpc>
                <a:spcPts val="1425"/>
              </a:lnSpc>
              <a:buNone/>
            </a:pPr>
            <a:br>
              <a:rPr lang="en-IN" b="0" dirty="0">
                <a:solidFill>
                  <a:srgbClr val="000000"/>
                </a:solidFill>
                <a:effectLst/>
                <a:latin typeface="Courier New" panose="02070309020205020404" pitchFamily="49" charset="0"/>
              </a:rPr>
            </a:br>
            <a:br>
              <a:rPr lang="en-IN" b="0" dirty="0">
                <a:solidFill>
                  <a:srgbClr val="000000"/>
                </a:solidFill>
                <a:effectLst/>
                <a:latin typeface="Courier New" panose="02070309020205020404" pitchFamily="49" charset="0"/>
              </a:rPr>
            </a:br>
            <a:endParaRPr lang="en-IN" b="0" dirty="0">
              <a:solidFill>
                <a:srgbClr val="000000"/>
              </a:solidFill>
              <a:effectLst/>
              <a:latin typeface="Courier New" panose="02070309020205020404" pitchFamily="49" charset="0"/>
            </a:endParaRPr>
          </a:p>
          <a:p>
            <a:br>
              <a:rPr lang="en-IN" b="0" dirty="0">
                <a:solidFill>
                  <a:srgbClr val="000000"/>
                </a:solidFill>
                <a:effectLst/>
                <a:latin typeface="Consolas" panose="020B0609020204030204" pitchFamily="49" charset="0"/>
              </a:rPr>
            </a:br>
            <a:endParaRPr lang="en-IN" dirty="0"/>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B341A3B0-F8DE-DDBD-B359-C67587BF20C8}"/>
              </a:ext>
            </a:extLst>
          </p:cNvPr>
          <p:cNvSpPr>
            <a:spLocks noChangeArrowheads="1"/>
          </p:cNvSpPr>
          <p:nvPr/>
        </p:nvSpPr>
        <p:spPr bwMode="auto">
          <a:xfrm>
            <a:off x="389380" y="4236131"/>
            <a:ext cx="44876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8700" tIns="45720" rIns="28566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5EAF1337-3F7E-08B5-29A9-135AEC5AD896}"/>
              </a:ext>
            </a:extLst>
          </p:cNvPr>
          <p:cNvSpPr>
            <a:spLocks noChangeArrowheads="1"/>
          </p:cNvSpPr>
          <p:nvPr/>
        </p:nvSpPr>
        <p:spPr bwMode="auto">
          <a:xfrm>
            <a:off x="452283" y="1107922"/>
            <a:ext cx="8364328"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8700" tIns="45720" rIns="28566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pred_temperature</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err="1">
                <a:ln>
                  <a:noFill/>
                </a:ln>
                <a:solidFill>
                  <a:schemeClr val="tx1"/>
                </a:solidFill>
                <a:effectLst/>
                <a:latin typeface="Arial" panose="020B0604020202020204" pitchFamily="34" charset="0"/>
              </a:rPr>
              <a:t>norm_pred_temperature</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err="1">
                <a:ln>
                  <a:noFill/>
                </a:ln>
                <a:solidFill>
                  <a:schemeClr val="tx1"/>
                </a:solidFill>
                <a:effectLst/>
                <a:latin typeface="Arial" panose="020B0604020202020204" pitchFamily="34" charset="0"/>
              </a:rPr>
              <a:t>temp_range</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err="1">
                <a:ln>
                  <a:noFill/>
                </a:ln>
                <a:solidFill>
                  <a:schemeClr val="tx1"/>
                </a:solidFill>
                <a:effectLst/>
                <a:latin typeface="Arial" panose="020B0604020202020204" pitchFamily="34" charset="0"/>
              </a:rPr>
              <a:t>temp_mean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std_temp</a:t>
            </a:r>
            <a:r>
              <a:rPr kumimoji="0" lang="en-US" altLang="en-US" b="0" i="0" u="none" strike="noStrike" cap="none" normalizeH="0" baseline="0" dirty="0">
                <a:ln>
                  <a:noFill/>
                </a:ln>
                <a:solidFill>
                  <a:schemeClr val="tx1"/>
                </a:solidFill>
                <a:effectLst/>
                <a:latin typeface="Arial" panose="020B0604020202020204" pitchFamily="34" charset="0"/>
              </a:rPr>
              <a:t> = std(temperature);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upper_temp</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err="1">
                <a:ln>
                  <a:noFill/>
                </a:ln>
                <a:solidFill>
                  <a:schemeClr val="tx1"/>
                </a:solidFill>
                <a:effectLst/>
                <a:latin typeface="Arial" panose="020B0604020202020204" pitchFamily="34" charset="0"/>
              </a:rPr>
              <a:t>pred_temperature</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err="1">
                <a:ln>
                  <a:noFill/>
                </a:ln>
                <a:solidFill>
                  <a:schemeClr val="tx1"/>
                </a:solidFill>
                <a:effectLst/>
                <a:latin typeface="Arial" panose="020B0604020202020204" pitchFamily="34" charset="0"/>
              </a:rPr>
              <a:t>std_temp</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lower_temp</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err="1">
                <a:ln>
                  <a:noFill/>
                </a:ln>
                <a:solidFill>
                  <a:schemeClr val="tx1"/>
                </a:solidFill>
                <a:effectLst/>
                <a:latin typeface="Arial" panose="020B0604020202020204" pitchFamily="34" charset="0"/>
              </a:rPr>
              <a:t>pred_temperature</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err="1">
                <a:ln>
                  <a:noFill/>
                </a:ln>
                <a:solidFill>
                  <a:schemeClr val="tx1"/>
                </a:solidFill>
                <a:effectLst/>
                <a:latin typeface="Arial" panose="020B0604020202020204" pitchFamily="34" charset="0"/>
              </a:rPr>
              <a:t>std_temp</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figure;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hold </a:t>
            </a:r>
            <a:r>
              <a:rPr kumimoji="0" lang="en-US" altLang="en-US" b="0" i="0" u="none" strike="noStrike" cap="none" normalizeH="0" baseline="0" dirty="0">
                <a:ln>
                  <a:noFill/>
                </a:ln>
                <a:solidFill>
                  <a:srgbClr val="A020F0"/>
                </a:solidFill>
                <a:effectLst/>
                <a:latin typeface="Arial" panose="020B0604020202020204" pitchFamily="34" charset="0"/>
              </a:rPr>
              <a:t>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plot(</a:t>
            </a:r>
            <a:r>
              <a:rPr kumimoji="0" lang="en-US" altLang="en-US" b="0" i="0" u="none" strike="noStrike" cap="none" normalizeH="0" baseline="0" dirty="0" err="1">
                <a:ln>
                  <a:noFill/>
                </a:ln>
                <a:solidFill>
                  <a:schemeClr val="tx1"/>
                </a:solidFill>
                <a:effectLst/>
                <a:latin typeface="Arial" panose="020B0604020202020204" pitchFamily="34" charset="0"/>
              </a:rPr>
              <a:t>sampleIndices</a:t>
            </a:r>
            <a:r>
              <a:rPr kumimoji="0" lang="en-US" altLang="en-US" b="0" i="0" u="none" strike="noStrike" cap="none" normalizeH="0" baseline="0" dirty="0">
                <a:ln>
                  <a:noFill/>
                </a:ln>
                <a:solidFill>
                  <a:schemeClr val="tx1"/>
                </a:solidFill>
                <a:effectLst/>
                <a:latin typeface="Arial" panose="020B0604020202020204" pitchFamily="34" charset="0"/>
              </a:rPr>
              <a:t>, temperature, </a:t>
            </a:r>
            <a:r>
              <a:rPr kumimoji="0" lang="en-US" altLang="en-US" b="0" i="0" u="none" strike="noStrike" cap="none" normalizeH="0" baseline="0" dirty="0">
                <a:ln>
                  <a:noFill/>
                </a:ln>
                <a:solidFill>
                  <a:srgbClr val="A020F0"/>
                </a:solidFill>
                <a:effectLst/>
                <a:latin typeface="Arial" panose="020B0604020202020204" pitchFamily="34" charset="0"/>
              </a:rPr>
              <a:t>'r-'</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err="1">
                <a:ln>
                  <a:noFill/>
                </a:ln>
                <a:solidFill>
                  <a:srgbClr val="A020F0"/>
                </a:solidFill>
                <a:effectLst/>
                <a:latin typeface="Arial" panose="020B0604020202020204" pitchFamily="34" charset="0"/>
              </a:rPr>
              <a:t>LineWidth</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 2, </a:t>
            </a:r>
            <a:r>
              <a:rPr kumimoji="0" lang="en-US" altLang="en-US" b="0" i="0" u="none" strike="noStrike" cap="none" normalizeH="0" baseline="0" dirty="0">
                <a:ln>
                  <a:noFill/>
                </a:ln>
                <a:solidFill>
                  <a:srgbClr val="A020F0"/>
                </a:solidFill>
                <a:effectLst/>
                <a:latin typeface="Arial" panose="020B0604020202020204" pitchFamily="34" charset="0"/>
              </a:rPr>
              <a:t>'DisplayName'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'Smoothed Temperature'</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plot(</a:t>
            </a:r>
            <a:r>
              <a:rPr kumimoji="0" lang="en-US" altLang="en-US" b="0" i="0" u="none" strike="noStrike" cap="none" normalizeH="0" baseline="0" dirty="0" err="1">
                <a:ln>
                  <a:noFill/>
                </a:ln>
                <a:solidFill>
                  <a:schemeClr val="tx1"/>
                </a:solidFill>
                <a:effectLst/>
                <a:latin typeface="Arial" panose="020B0604020202020204" pitchFamily="34" charset="0"/>
              </a:rPr>
              <a:t>future_samples</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pred_temperature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'b-'</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err="1">
                <a:ln>
                  <a:noFill/>
                </a:ln>
                <a:solidFill>
                  <a:srgbClr val="A020F0"/>
                </a:solidFill>
                <a:effectLst/>
                <a:latin typeface="Arial" panose="020B0604020202020204" pitchFamily="34" charset="0"/>
              </a:rPr>
              <a:t>LineWidth</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 2, </a:t>
            </a:r>
            <a:r>
              <a:rPr kumimoji="0" lang="en-US" altLang="en-US" b="0" i="0" u="none" strike="noStrike" cap="none" normalizeH="0" baseline="0" dirty="0">
                <a:ln>
                  <a:noFill/>
                </a:ln>
                <a:solidFill>
                  <a:srgbClr val="A020F0"/>
                </a:solidFill>
                <a:effectLst/>
                <a:latin typeface="Arial" panose="020B0604020202020204" pitchFamily="34" charset="0"/>
              </a:rPr>
              <a:t>'DisplayName'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'Predicted Temperature'</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plot(</a:t>
            </a:r>
            <a:r>
              <a:rPr kumimoji="0" lang="en-US" altLang="en-US" b="0" i="0" u="none" strike="noStrike" cap="none" normalizeH="0" baseline="0" dirty="0" err="1">
                <a:ln>
                  <a:noFill/>
                </a:ln>
                <a:solidFill>
                  <a:schemeClr val="tx1"/>
                </a:solidFill>
                <a:effectLst/>
                <a:latin typeface="Arial" panose="020B0604020202020204" pitchFamily="34" charset="0"/>
              </a:rPr>
              <a:t>future_samples</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upper_temp</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'k--'</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err="1">
                <a:ln>
                  <a:noFill/>
                </a:ln>
                <a:solidFill>
                  <a:srgbClr val="A020F0"/>
                </a:solidFill>
                <a:effectLst/>
                <a:latin typeface="Arial" panose="020B0604020202020204" pitchFamily="34" charset="0"/>
              </a:rPr>
              <a:t>LineWidth</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 1.5, </a:t>
            </a:r>
            <a:r>
              <a:rPr kumimoji="0" lang="en-US" altLang="en-US" b="0" i="0" u="none" strike="noStrike" cap="none" normalizeH="0" baseline="0" dirty="0">
                <a:ln>
                  <a:noFill/>
                </a:ln>
                <a:solidFill>
                  <a:srgbClr val="A020F0"/>
                </a:solidFill>
                <a:effectLst/>
                <a:latin typeface="Arial" panose="020B0604020202020204" pitchFamily="34" charset="0"/>
              </a:rPr>
              <a:t>'DisplayName'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'+1 </a:t>
            </a:r>
            <a:r>
              <a:rPr kumimoji="0" lang="en-US" altLang="en-US" b="0" i="0" u="none" strike="noStrike" cap="none" normalizeH="0" baseline="0" dirty="0" err="1">
                <a:ln>
                  <a:noFill/>
                </a:ln>
                <a:solidFill>
                  <a:srgbClr val="A020F0"/>
                </a:solidFill>
                <a:effectLst/>
                <a:latin typeface="Arial" panose="020B0604020202020204" pitchFamily="34" charset="0"/>
              </a:rPr>
              <a:t>sd</a:t>
            </a:r>
            <a:r>
              <a:rPr kumimoji="0" lang="en-US" altLang="en-US" b="0" i="0" u="none" strike="noStrike" cap="none" normalizeH="0" baseline="0" dirty="0">
                <a:ln>
                  <a:noFill/>
                </a:ln>
                <a:solidFill>
                  <a:srgbClr val="A020F0"/>
                </a:solidFill>
                <a:effectLst/>
                <a:latin typeface="Arial" panose="020B0604020202020204" pitchFamily="34" charset="0"/>
              </a:rPr>
              <a:t> Uncertainty'</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plot(</a:t>
            </a:r>
            <a:r>
              <a:rPr kumimoji="0" lang="en-US" altLang="en-US" b="0" i="0" u="none" strike="noStrike" cap="none" normalizeH="0" baseline="0" dirty="0" err="1">
                <a:ln>
                  <a:noFill/>
                </a:ln>
                <a:solidFill>
                  <a:schemeClr val="tx1"/>
                </a:solidFill>
                <a:effectLst/>
                <a:latin typeface="Arial" panose="020B0604020202020204" pitchFamily="34" charset="0"/>
              </a:rPr>
              <a:t>future_samples</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lower_temp</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'k--'</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err="1">
                <a:ln>
                  <a:noFill/>
                </a:ln>
                <a:solidFill>
                  <a:srgbClr val="A020F0"/>
                </a:solidFill>
                <a:effectLst/>
                <a:latin typeface="Arial" panose="020B0604020202020204" pitchFamily="34" charset="0"/>
              </a:rPr>
              <a:t>LineWidth</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 1.5, </a:t>
            </a:r>
            <a:r>
              <a:rPr kumimoji="0" lang="en-US" altLang="en-US" b="0" i="0" u="none" strike="noStrike" cap="none" normalizeH="0" baseline="0" dirty="0">
                <a:ln>
                  <a:noFill/>
                </a:ln>
                <a:solidFill>
                  <a:srgbClr val="A020F0"/>
                </a:solidFill>
                <a:effectLst/>
                <a:latin typeface="Arial" panose="020B0604020202020204" pitchFamily="34" charset="0"/>
              </a:rPr>
              <a:t>'DisplayName'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'-1 </a:t>
            </a:r>
            <a:r>
              <a:rPr kumimoji="0" lang="en-US" altLang="en-US" b="0" i="0" u="none" strike="noStrike" cap="none" normalizeH="0" baseline="0" dirty="0" err="1">
                <a:ln>
                  <a:noFill/>
                </a:ln>
                <a:solidFill>
                  <a:srgbClr val="A020F0"/>
                </a:solidFill>
                <a:effectLst/>
                <a:latin typeface="Arial" panose="020B0604020202020204" pitchFamily="34" charset="0"/>
              </a:rPr>
              <a:t>sd</a:t>
            </a:r>
            <a:r>
              <a:rPr kumimoji="0" lang="en-US" altLang="en-US" b="0" i="0" u="none" strike="noStrike" cap="none" normalizeH="0" baseline="0" dirty="0">
                <a:ln>
                  <a:noFill/>
                </a:ln>
                <a:solidFill>
                  <a:srgbClr val="A020F0"/>
                </a:solidFill>
                <a:effectLst/>
                <a:latin typeface="Arial" panose="020B0604020202020204" pitchFamily="34" charset="0"/>
              </a:rPr>
              <a:t> Uncertainty'</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xlabel</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'Sample Index (Time)'</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ylabel</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'Temperature (°C)'</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title(</a:t>
            </a:r>
            <a:r>
              <a:rPr kumimoji="0" lang="en-US" altLang="en-US" b="0" i="0" u="none" strike="noStrike" cap="none" normalizeH="0" baseline="0" dirty="0">
                <a:ln>
                  <a:noFill/>
                </a:ln>
                <a:solidFill>
                  <a:srgbClr val="A020F0"/>
                </a:solidFill>
                <a:effectLst/>
                <a:latin typeface="Arial" panose="020B0604020202020204" pitchFamily="34" charset="0"/>
              </a:rPr>
              <a:t>'7-Day Temperature Prediction Using Fourier-Linear Model'</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legend(</a:t>
            </a:r>
            <a:r>
              <a:rPr kumimoji="0" lang="en-US" altLang="en-US" b="0" i="0" u="none" strike="noStrike" cap="none" normalizeH="0" baseline="0" dirty="0">
                <a:ln>
                  <a:noFill/>
                </a:ln>
                <a:solidFill>
                  <a:srgbClr val="A020F0"/>
                </a:solidFill>
                <a:effectLst/>
                <a:latin typeface="Arial" panose="020B0604020202020204" pitchFamily="34" charset="0"/>
              </a:rPr>
              <a:t>'Location'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'best'</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grid </a:t>
            </a:r>
            <a:r>
              <a:rPr kumimoji="0" lang="en-US" altLang="en-US" b="0" i="0" u="none" strike="noStrike" cap="none" normalizeH="0" baseline="0" dirty="0">
                <a:ln>
                  <a:noFill/>
                </a:ln>
                <a:solidFill>
                  <a:srgbClr val="A020F0"/>
                </a:solidFill>
                <a:effectLst/>
                <a:latin typeface="Arial" panose="020B0604020202020204" pitchFamily="34" charset="0"/>
              </a:rPr>
              <a:t>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hold </a:t>
            </a:r>
            <a:r>
              <a:rPr kumimoji="0" lang="en-US" altLang="en-US" b="0" i="0" u="none" strike="noStrike" cap="none" normalizeH="0" baseline="0" dirty="0">
                <a:ln>
                  <a:noFill/>
                </a:ln>
                <a:solidFill>
                  <a:srgbClr val="A020F0"/>
                </a:solidFill>
                <a:effectLst/>
                <a:latin typeface="Arial" panose="020B0604020202020204" pitchFamily="34" charset="0"/>
              </a:rPr>
              <a:t>off</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'Temperature Data Analysis:'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'Mean: '</a:t>
            </a:r>
            <a:r>
              <a:rPr kumimoji="0" lang="en-US" altLang="en-US" b="0" i="0" u="none" strike="noStrike" cap="none" normalizeH="0" baseline="0" dirty="0">
                <a:ln>
                  <a:noFill/>
                </a:ln>
                <a:solidFill>
                  <a:schemeClr val="tx1"/>
                </a:solidFill>
                <a:effectLst/>
                <a:latin typeface="Arial" panose="020B0604020202020204" pitchFamily="34" charset="0"/>
              </a:rPr>
              <a:t>, num2str(mean(temperature))]);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'Max: '</a:t>
            </a:r>
            <a:r>
              <a:rPr kumimoji="0" lang="en-US" altLang="en-US" b="0" i="0" u="none" strike="noStrike" cap="none" normalizeH="0" baseline="0" dirty="0">
                <a:ln>
                  <a:noFill/>
                </a:ln>
                <a:solidFill>
                  <a:schemeClr val="tx1"/>
                </a:solidFill>
                <a:effectLst/>
                <a:latin typeface="Arial" panose="020B0604020202020204" pitchFamily="34" charset="0"/>
              </a:rPr>
              <a:t>, num2str(max(temperature))]);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'Min: '</a:t>
            </a:r>
            <a:r>
              <a:rPr kumimoji="0" lang="en-US" altLang="en-US" b="0" i="0" u="none" strike="noStrike" cap="none" normalizeH="0" baseline="0" dirty="0">
                <a:ln>
                  <a:noFill/>
                </a:ln>
                <a:solidFill>
                  <a:schemeClr val="tx1"/>
                </a:solidFill>
                <a:effectLst/>
                <a:latin typeface="Arial" panose="020B0604020202020204" pitchFamily="34" charset="0"/>
              </a:rPr>
              <a:t>, num2str(min(temperature))]);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'Standard Deviation: '</a:t>
            </a:r>
            <a:r>
              <a:rPr kumimoji="0" lang="en-US" altLang="en-US" b="0" i="0" u="none" strike="noStrike" cap="none" normalizeH="0" baseline="0" dirty="0">
                <a:ln>
                  <a:noFill/>
                </a:ln>
                <a:solidFill>
                  <a:schemeClr val="tx1"/>
                </a:solidFill>
                <a:effectLst/>
                <a:latin typeface="Arial" panose="020B0604020202020204" pitchFamily="34" charset="0"/>
              </a:rPr>
              <a:t>, num2str(std(temperature))]);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'Goodness of Fit (R^2): '</a:t>
            </a:r>
            <a:r>
              <a:rPr kumimoji="0" lang="en-US" altLang="en-US" b="0" i="0" u="none" strike="noStrike" cap="none" normalizeH="0" baseline="0" dirty="0">
                <a:ln>
                  <a:noFill/>
                </a:ln>
                <a:solidFill>
                  <a:schemeClr val="tx1"/>
                </a:solidFill>
                <a:effectLst/>
                <a:latin typeface="Arial" panose="020B0604020202020204" pitchFamily="34" charset="0"/>
              </a:rPr>
              <a:t>, num2str(</a:t>
            </a:r>
            <a:r>
              <a:rPr kumimoji="0" lang="en-US" altLang="en-US" b="0" i="0" u="none" strike="noStrike" cap="none" normalizeH="0" baseline="0" dirty="0" err="1">
                <a:ln>
                  <a:noFill/>
                </a:ln>
                <a:solidFill>
                  <a:schemeClr val="tx1"/>
                </a:solidFill>
                <a:effectLst/>
                <a:latin typeface="Arial" panose="020B0604020202020204" pitchFamily="34" charset="0"/>
              </a:rPr>
              <a:t>gof.rsquare</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'Temperature Prediction completed successfully!'</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1373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6BCC9-519F-17D4-D222-DB73D2E31A8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02A0DD-61F1-6CA5-6972-330A6E9C31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dirty="0"/>
          </a:p>
        </p:txBody>
      </p:sp>
      <p:sp>
        <p:nvSpPr>
          <p:cNvPr id="4" name="Google Shape;125;p3">
            <a:extLst>
              <a:ext uri="{FF2B5EF4-FFF2-40B4-BE49-F238E27FC236}">
                <a16:creationId xmlns:a16="http://schemas.microsoft.com/office/drawing/2014/main" id="{7B198F37-CF42-940F-D2C9-A32BC6C40D2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a:t>
            </a:r>
            <a:r>
              <a:rPr lang="en-US" sz="2400" b="1" dirty="0">
                <a:latin typeface="Montserrat"/>
                <a:ea typeface="Montserrat"/>
                <a:cs typeface="Montserrat"/>
                <a:sym typeface="Montserrat"/>
              </a:rPr>
              <a:t>CODE</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F866048E-E04F-53F7-93EC-29E3D2B13574}"/>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Results(Prediction of Humidity)</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Arial" panose="020B0604020202020204" pitchFamily="34" charset="0"/>
              </a:rPr>
            </a:br>
            <a:br>
              <a:rPr kumimoji="0" lang="en-US" altLang="en-US" sz="1400" b="0" i="0" u="none" strike="noStrike" cap="none" normalizeH="0" baseline="0" dirty="0">
                <a:ln>
                  <a:noFill/>
                </a:ln>
                <a:solidFill>
                  <a:schemeClr val="tx1"/>
                </a:solidFill>
                <a:effectLst/>
                <a:latin typeface="Arial" panose="020B0604020202020204" pitchFamily="34" charset="0"/>
              </a:rPr>
            </a:b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a:lnSpc>
                <a:spcPts val="1425"/>
              </a:lnSpc>
              <a:buNone/>
            </a:pPr>
            <a:br>
              <a:rPr lang="en-IN" b="0" dirty="0">
                <a:solidFill>
                  <a:srgbClr val="000000"/>
                </a:solidFill>
                <a:effectLst/>
                <a:latin typeface="Courier New" panose="02070309020205020404" pitchFamily="49" charset="0"/>
              </a:rPr>
            </a:br>
            <a:br>
              <a:rPr lang="en-IN" b="0" dirty="0">
                <a:solidFill>
                  <a:srgbClr val="000000"/>
                </a:solidFill>
                <a:effectLst/>
                <a:latin typeface="Courier New" panose="02070309020205020404" pitchFamily="49" charset="0"/>
              </a:rPr>
            </a:br>
            <a:endParaRPr lang="en-IN" b="0" dirty="0">
              <a:solidFill>
                <a:srgbClr val="000000"/>
              </a:solidFill>
              <a:effectLst/>
              <a:latin typeface="Courier New" panose="02070309020205020404" pitchFamily="49" charset="0"/>
            </a:endParaRPr>
          </a:p>
          <a:p>
            <a:br>
              <a:rPr lang="en-IN" b="0" dirty="0">
                <a:solidFill>
                  <a:srgbClr val="000000"/>
                </a:solidFill>
                <a:effectLst/>
                <a:latin typeface="Consolas" panose="020B0609020204030204" pitchFamily="49" charset="0"/>
              </a:rPr>
            </a:br>
            <a:endParaRPr lang="en-IN" dirty="0"/>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66151D4F-012A-D886-5703-DA6C8B7DC6A6}"/>
              </a:ext>
            </a:extLst>
          </p:cNvPr>
          <p:cNvSpPr>
            <a:spLocks noChangeArrowheads="1"/>
          </p:cNvSpPr>
          <p:nvPr/>
        </p:nvSpPr>
        <p:spPr bwMode="auto">
          <a:xfrm>
            <a:off x="389380" y="4236131"/>
            <a:ext cx="44876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8700" tIns="45720" rIns="28566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736E4D56-5E09-C048-4CB7-1B68AAE868E3}"/>
              </a:ext>
            </a:extLst>
          </p:cNvPr>
          <p:cNvSpPr>
            <a:spLocks noChangeArrowheads="1"/>
          </p:cNvSpPr>
          <p:nvPr/>
        </p:nvSpPr>
        <p:spPr bwMode="auto">
          <a:xfrm>
            <a:off x="389380" y="1040426"/>
            <a:ext cx="10557236"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8700" tIns="45720" rIns="28566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clc</a:t>
            </a:r>
            <a:r>
              <a:rPr kumimoji="0" lang="en-US" altLang="en-US" b="0" i="0" u="none" strike="noStrike" cap="none" normalizeH="0" baseline="0" dirty="0">
                <a:ln>
                  <a:noFill/>
                </a:ln>
                <a:solidFill>
                  <a:schemeClr val="tx1"/>
                </a:solidFill>
                <a:effectLst/>
                <a:latin typeface="Arial" panose="020B0604020202020204" pitchFamily="34" charset="0"/>
              </a:rPr>
              <a:t>; clear;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channelID</a:t>
            </a:r>
            <a:r>
              <a:rPr kumimoji="0" lang="en-US" altLang="en-US" b="0" i="0" u="none" strike="noStrike" cap="none" normalizeH="0" baseline="0" dirty="0">
                <a:ln>
                  <a:noFill/>
                </a:ln>
                <a:solidFill>
                  <a:schemeClr val="tx1"/>
                </a:solidFill>
                <a:effectLst/>
                <a:latin typeface="Arial" panose="020B0604020202020204" pitchFamily="34" charset="0"/>
              </a:rPr>
              <a:t> = 2866225;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apiKey</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a:ln>
                  <a:noFill/>
                </a:ln>
                <a:solidFill>
                  <a:srgbClr val="A020F0"/>
                </a:solidFill>
                <a:effectLst/>
                <a:latin typeface="Arial" panose="020B0604020202020204" pitchFamily="34" charset="0"/>
              </a:rPr>
              <a:t>'NP9UV091MIBOZIB4'</a:t>
            </a: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[data, </a:t>
            </a:r>
            <a:r>
              <a:rPr kumimoji="0" lang="en-US" altLang="en-US" b="0" i="0" u="none" strike="noStrike" cap="none" normalizeH="0" baseline="0" dirty="0" err="1">
                <a:ln>
                  <a:noFill/>
                </a:ln>
                <a:solidFill>
                  <a:schemeClr val="tx1"/>
                </a:solidFill>
                <a:effectLst/>
                <a:latin typeface="Arial" panose="020B0604020202020204" pitchFamily="34" charset="0"/>
              </a:rPr>
              <a:t>timeStamps</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err="1">
                <a:ln>
                  <a:noFill/>
                </a:ln>
                <a:solidFill>
                  <a:schemeClr val="tx1"/>
                </a:solidFill>
                <a:effectLst/>
                <a:latin typeface="Arial" panose="020B0604020202020204" pitchFamily="34" charset="0"/>
              </a:rPr>
              <a:t>thingSpeakRead</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err="1">
                <a:ln>
                  <a:noFill/>
                </a:ln>
                <a:solidFill>
                  <a:schemeClr val="tx1"/>
                </a:solidFill>
                <a:effectLst/>
                <a:latin typeface="Arial" panose="020B0604020202020204" pitchFamily="34" charset="0"/>
              </a:rPr>
              <a:t>channelID</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'Fields'</a:t>
            </a:r>
            <a:r>
              <a:rPr kumimoji="0" lang="en-US" altLang="en-US" b="0" i="0" u="none" strike="noStrike" cap="none" normalizeH="0" baseline="0" dirty="0">
                <a:ln>
                  <a:noFill/>
                </a:ln>
                <a:solidFill>
                  <a:schemeClr val="tx1"/>
                </a:solidFill>
                <a:effectLst/>
                <a:latin typeface="Arial" panose="020B0604020202020204" pitchFamily="34" charset="0"/>
              </a:rPr>
              <a:t>, 2, </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err="1">
                <a:ln>
                  <a:noFill/>
                </a:ln>
                <a:solidFill>
                  <a:srgbClr val="A020F0"/>
                </a:solidFill>
                <a:effectLst/>
                <a:latin typeface="Arial" panose="020B0604020202020204" pitchFamily="34" charset="0"/>
              </a:rPr>
              <a:t>ReadKey</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apiKey</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err="1">
                <a:ln>
                  <a:noFill/>
                </a:ln>
                <a:solidFill>
                  <a:srgbClr val="A020F0"/>
                </a:solidFill>
                <a:effectLst/>
                <a:latin typeface="Arial" panose="020B0604020202020204" pitchFamily="34" charset="0"/>
              </a:rPr>
              <a:t>NumPoints</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 300);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humidity = data(:,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numSamples</a:t>
            </a:r>
            <a:r>
              <a:rPr kumimoji="0" lang="en-US" altLang="en-US" b="0" i="0" u="none" strike="noStrike" cap="none" normalizeH="0" baseline="0" dirty="0">
                <a:ln>
                  <a:noFill/>
                </a:ln>
                <a:solidFill>
                  <a:schemeClr val="tx1"/>
                </a:solidFill>
                <a:effectLst/>
                <a:latin typeface="Arial" panose="020B0604020202020204" pitchFamily="34" charset="0"/>
              </a:rPr>
              <a:t> = length(humidity);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Arial" panose="020B0604020202020204" pitchFamily="34" charset="0"/>
              </a:rPr>
              <a:t>if </a:t>
            </a:r>
            <a:r>
              <a:rPr kumimoji="0" lang="en-US" altLang="en-US" b="0" i="0" u="none" strike="noStrike" cap="none" normalizeH="0" baseline="0" dirty="0" err="1">
                <a:ln>
                  <a:noFill/>
                </a:ln>
                <a:solidFill>
                  <a:schemeClr val="tx1"/>
                </a:solidFill>
                <a:effectLst/>
                <a:latin typeface="Arial" panose="020B0604020202020204" pitchFamily="34" charset="0"/>
              </a:rPr>
              <a:t>isempty</a:t>
            </a:r>
            <a:r>
              <a:rPr kumimoji="0" lang="en-US" altLang="en-US" b="0" i="0" u="none" strike="noStrike" cap="none" normalizeH="0" baseline="0" dirty="0">
                <a:ln>
                  <a:noFill/>
                </a:ln>
                <a:solidFill>
                  <a:schemeClr val="tx1"/>
                </a:solidFill>
                <a:effectLst/>
                <a:latin typeface="Arial" panose="020B0604020202020204" pitchFamily="34" charset="0"/>
              </a:rPr>
              <a:t>(humidity)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'No humidity data available for analysis.'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Arial" panose="020B0604020202020204" pitchFamily="34" charset="0"/>
              </a:rPr>
              <a:t>return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Arial" panose="020B0604020202020204" pitchFamily="34" charset="0"/>
              </a:rPr>
              <a:t>end</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smoothed_humidity</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err="1">
                <a:ln>
                  <a:noFill/>
                </a:ln>
                <a:solidFill>
                  <a:schemeClr val="tx1"/>
                </a:solidFill>
                <a:effectLst/>
                <a:latin typeface="Arial" panose="020B0604020202020204" pitchFamily="34" charset="0"/>
              </a:rPr>
              <a:t>movmean</a:t>
            </a:r>
            <a:r>
              <a:rPr kumimoji="0" lang="en-US" altLang="en-US" b="0" i="0" u="none" strike="noStrike" cap="none" normalizeH="0" baseline="0" dirty="0">
                <a:ln>
                  <a:noFill/>
                </a:ln>
                <a:solidFill>
                  <a:schemeClr val="tx1"/>
                </a:solidFill>
                <a:effectLst/>
                <a:latin typeface="Arial" panose="020B0604020202020204" pitchFamily="34" charset="0"/>
              </a:rPr>
              <a:t>(humidity, 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sampleIndices</a:t>
            </a:r>
            <a:r>
              <a:rPr kumimoji="0" lang="en-US" altLang="en-US" b="0" i="0" u="none" strike="noStrike" cap="none" normalizeH="0" baseline="0" dirty="0">
                <a:ln>
                  <a:noFill/>
                </a:ln>
                <a:solidFill>
                  <a:schemeClr val="tx1"/>
                </a:solidFill>
                <a:effectLst/>
                <a:latin typeface="Arial" panose="020B0604020202020204" pitchFamily="34" charset="0"/>
              </a:rPr>
              <a:t> = (1:numSamples)';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ft = </a:t>
            </a:r>
            <a:r>
              <a:rPr kumimoji="0" lang="en-US" altLang="en-US" b="0" i="0" u="none" strike="noStrike" cap="none" normalizeH="0" baseline="0" dirty="0" err="1">
                <a:ln>
                  <a:noFill/>
                </a:ln>
                <a:solidFill>
                  <a:schemeClr val="tx1"/>
                </a:solidFill>
                <a:effectLst/>
                <a:latin typeface="Arial" panose="020B0604020202020204" pitchFamily="34" charset="0"/>
              </a:rPr>
              <a:t>fittype</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'a*sin(b*x + c) + d*cos(e*x + f) + g'</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'independent'</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'x'</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opts = </a:t>
            </a:r>
            <a:r>
              <a:rPr kumimoji="0" lang="en-US" altLang="en-US" b="0" i="0" u="none" strike="noStrike" cap="none" normalizeH="0" baseline="0" dirty="0" err="1">
                <a:ln>
                  <a:noFill/>
                </a:ln>
                <a:solidFill>
                  <a:schemeClr val="tx1"/>
                </a:solidFill>
                <a:effectLst/>
                <a:latin typeface="Arial" panose="020B0604020202020204" pitchFamily="34" charset="0"/>
              </a:rPr>
              <a:t>fitoptions</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'Method'</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err="1">
                <a:ln>
                  <a:noFill/>
                </a:ln>
                <a:solidFill>
                  <a:srgbClr val="A020F0"/>
                </a:solidFill>
                <a:effectLst/>
                <a:latin typeface="Arial" panose="020B0604020202020204" pitchFamily="34" charset="0"/>
              </a:rPr>
              <a:t>NonlinearLeastSquares</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opts.StartPoint</a:t>
            </a:r>
            <a:r>
              <a:rPr kumimoji="0" lang="en-US" altLang="en-US" b="0" i="0" u="none" strike="noStrike" cap="none" normalizeH="0" baseline="0" dirty="0">
                <a:ln>
                  <a:noFill/>
                </a:ln>
                <a:solidFill>
                  <a:schemeClr val="tx1"/>
                </a:solidFill>
                <a:effectLst/>
                <a:latin typeface="Arial" panose="020B0604020202020204" pitchFamily="34" charset="0"/>
              </a:rPr>
              <a:t> = [range(</a:t>
            </a:r>
            <a:r>
              <a:rPr kumimoji="0" lang="en-US" altLang="en-US" b="0" i="0" u="none" strike="noStrike" cap="none" normalizeH="0" baseline="0" dirty="0" err="1">
                <a:ln>
                  <a:noFill/>
                </a:ln>
                <a:solidFill>
                  <a:schemeClr val="tx1"/>
                </a:solidFill>
                <a:effectLst/>
                <a:latin typeface="Arial" panose="020B0604020202020204" pitchFamily="34" charset="0"/>
              </a:rPr>
              <a:t>smoothed_humidity</a:t>
            </a:r>
            <a:r>
              <a:rPr kumimoji="0" lang="en-US" altLang="en-US" b="0" i="0" u="none" strike="noStrike" cap="none" normalizeH="0" baseline="0" dirty="0">
                <a:ln>
                  <a:noFill/>
                </a:ln>
                <a:solidFill>
                  <a:schemeClr val="tx1"/>
                </a:solidFill>
                <a:effectLst/>
                <a:latin typeface="Arial" panose="020B0604020202020204" pitchFamily="34" charset="0"/>
              </a:rPr>
              <a:t>)/2, 2*pi/24, 0, range(</a:t>
            </a:r>
            <a:r>
              <a:rPr kumimoji="0" lang="en-US" altLang="en-US" b="0" i="0" u="none" strike="noStrike" cap="none" normalizeH="0" baseline="0" dirty="0" err="1">
                <a:ln>
                  <a:noFill/>
                </a:ln>
                <a:solidFill>
                  <a:schemeClr val="tx1"/>
                </a:solidFill>
                <a:effectLst/>
                <a:latin typeface="Arial" panose="020B0604020202020204" pitchFamily="34" charset="0"/>
              </a:rPr>
              <a:t>smoothed_humidity</a:t>
            </a:r>
            <a:r>
              <a:rPr kumimoji="0" lang="en-US" altLang="en-US" b="0" i="0" u="none" strike="noStrike" cap="none" normalizeH="0" baseline="0" dirty="0">
                <a:ln>
                  <a:noFill/>
                </a:ln>
                <a:solidFill>
                  <a:schemeClr val="tx1"/>
                </a:solidFill>
                <a:effectLst/>
                <a:latin typeface="Arial" panose="020B0604020202020204" pitchFamily="34" charset="0"/>
              </a:rPr>
              <a:t>)/2, 2*pi/24, 0, mean(</a:t>
            </a:r>
            <a:r>
              <a:rPr kumimoji="0" lang="en-US" altLang="en-US" b="0" i="0" u="none" strike="noStrike" cap="none" normalizeH="0" baseline="0" dirty="0" err="1">
                <a:ln>
                  <a:noFill/>
                </a:ln>
                <a:solidFill>
                  <a:schemeClr val="tx1"/>
                </a:solidFill>
                <a:effectLst/>
                <a:latin typeface="Arial" panose="020B0604020202020204" pitchFamily="34" charset="0"/>
              </a:rPr>
              <a:t>smoothed_humidity</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err="1">
                <a:ln>
                  <a:noFill/>
                </a:ln>
                <a:solidFill>
                  <a:schemeClr val="tx1"/>
                </a:solidFill>
                <a:effectLst/>
                <a:latin typeface="Arial" panose="020B0604020202020204" pitchFamily="34" charset="0"/>
              </a:rPr>
              <a:t>humidity_fit</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gof</a:t>
            </a:r>
            <a:r>
              <a:rPr kumimoji="0" lang="en-US" altLang="en-US" b="0" i="0" u="none" strike="noStrike" cap="none" normalizeH="0" baseline="0" dirty="0">
                <a:ln>
                  <a:noFill/>
                </a:ln>
                <a:solidFill>
                  <a:schemeClr val="tx1"/>
                </a:solidFill>
                <a:effectLst/>
                <a:latin typeface="Arial" panose="020B0604020202020204" pitchFamily="34" charset="0"/>
              </a:rPr>
              <a:t>] = fit(</a:t>
            </a:r>
            <a:r>
              <a:rPr kumimoji="0" lang="en-US" altLang="en-US" b="0" i="0" u="none" strike="noStrike" cap="none" normalizeH="0" baseline="0" dirty="0" err="1">
                <a:ln>
                  <a:noFill/>
                </a:ln>
                <a:solidFill>
                  <a:schemeClr val="tx1"/>
                </a:solidFill>
                <a:effectLst/>
                <a:latin typeface="Arial" panose="020B0604020202020204" pitchFamily="34" charset="0"/>
              </a:rPr>
              <a:t>sampleIndices</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smoothed_humidity</a:t>
            </a:r>
            <a:r>
              <a:rPr kumimoji="0" lang="en-US" altLang="en-US" b="0" i="0" u="none" strike="noStrike" cap="none" normalizeH="0" baseline="0" dirty="0">
                <a:ln>
                  <a:noFill/>
                </a:ln>
                <a:solidFill>
                  <a:schemeClr val="tx1"/>
                </a:solidFill>
                <a:effectLst/>
                <a:latin typeface="Arial" panose="020B0604020202020204" pitchFamily="34" charset="0"/>
              </a:rPr>
              <a:t>, ft, opts);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future_samples</a:t>
            </a:r>
            <a:r>
              <a:rPr kumimoji="0" lang="en-US" altLang="en-US" b="0" i="0" u="none" strike="noStrike" cap="none" normalizeH="0" baseline="0" dirty="0">
                <a:ln>
                  <a:noFill/>
                </a:ln>
                <a:solidFill>
                  <a:schemeClr val="tx1"/>
                </a:solidFill>
                <a:effectLst/>
                <a:latin typeface="Arial" panose="020B0604020202020204" pitchFamily="34" charset="0"/>
              </a:rPr>
              <a:t> = (max(</a:t>
            </a:r>
            <a:r>
              <a:rPr kumimoji="0" lang="en-US" altLang="en-US" b="0" i="0" u="none" strike="noStrike" cap="none" normalizeH="0" baseline="0" dirty="0" err="1">
                <a:ln>
                  <a:noFill/>
                </a:ln>
                <a:solidFill>
                  <a:schemeClr val="tx1"/>
                </a:solidFill>
                <a:effectLst/>
                <a:latin typeface="Arial" panose="020B0604020202020204" pitchFamily="34" charset="0"/>
              </a:rPr>
              <a:t>sampleIndices</a:t>
            </a:r>
            <a:r>
              <a:rPr kumimoji="0" lang="en-US" altLang="en-US" b="0" i="0" u="none" strike="noStrike" cap="none" normalizeH="0" baseline="0" dirty="0">
                <a:ln>
                  <a:noFill/>
                </a:ln>
                <a:solidFill>
                  <a:schemeClr val="tx1"/>
                </a:solidFill>
                <a:effectLst/>
                <a:latin typeface="Arial" panose="020B0604020202020204" pitchFamily="34" charset="0"/>
              </a:rPr>
              <a:t>) + 1):(max(</a:t>
            </a:r>
            <a:r>
              <a:rPr kumimoji="0" lang="en-US" altLang="en-US" b="0" i="0" u="none" strike="noStrike" cap="none" normalizeH="0" baseline="0" dirty="0" err="1">
                <a:ln>
                  <a:noFill/>
                </a:ln>
                <a:solidFill>
                  <a:schemeClr val="tx1"/>
                </a:solidFill>
                <a:effectLst/>
                <a:latin typeface="Arial" panose="020B0604020202020204" pitchFamily="34" charset="0"/>
              </a:rPr>
              <a:t>sampleIndices</a:t>
            </a:r>
            <a:r>
              <a:rPr kumimoji="0" lang="en-US" altLang="en-US" b="0" i="0" u="none" strike="noStrike" cap="none" normalizeH="0" baseline="0" dirty="0">
                <a:ln>
                  <a:noFill/>
                </a:ln>
                <a:solidFill>
                  <a:schemeClr val="tx1"/>
                </a:solidFill>
                <a:effectLst/>
                <a:latin typeface="Arial" panose="020B0604020202020204" pitchFamily="34" charset="0"/>
              </a:rPr>
              <a:t>) + 24 * 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pred_humidity</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err="1">
                <a:ln>
                  <a:noFill/>
                </a:ln>
                <a:solidFill>
                  <a:schemeClr val="tx1"/>
                </a:solidFill>
                <a:effectLst/>
                <a:latin typeface="Arial" panose="020B0604020202020204" pitchFamily="34" charset="0"/>
              </a:rPr>
              <a:t>humidity_fit</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err="1">
                <a:ln>
                  <a:noFill/>
                </a:ln>
                <a:solidFill>
                  <a:schemeClr val="tx1"/>
                </a:solidFill>
                <a:effectLst/>
                <a:latin typeface="Arial" panose="020B0604020202020204" pitchFamily="34" charset="0"/>
              </a:rPr>
              <a:t>future_samples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std_hum</a:t>
            </a:r>
            <a:r>
              <a:rPr kumimoji="0" lang="en-US" altLang="en-US" b="0" i="0" u="none" strike="noStrike" cap="none" normalizeH="0" baseline="0" dirty="0">
                <a:ln>
                  <a:noFill/>
                </a:ln>
                <a:solidFill>
                  <a:schemeClr val="tx1"/>
                </a:solidFill>
                <a:effectLst/>
                <a:latin typeface="Arial" panose="020B0604020202020204" pitchFamily="34" charset="0"/>
              </a:rPr>
              <a:t> = std(</a:t>
            </a:r>
            <a:r>
              <a:rPr kumimoji="0" lang="en-US" altLang="en-US" b="0" i="0" u="none" strike="noStrike" cap="none" normalizeH="0" baseline="0" dirty="0" err="1">
                <a:ln>
                  <a:noFill/>
                </a:ln>
                <a:solidFill>
                  <a:schemeClr val="tx1"/>
                </a:solidFill>
                <a:effectLst/>
                <a:latin typeface="Arial" panose="020B0604020202020204" pitchFamily="34" charset="0"/>
              </a:rPr>
              <a:t>smoothed_humidity</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upper_hum</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err="1">
                <a:ln>
                  <a:noFill/>
                </a:ln>
                <a:solidFill>
                  <a:schemeClr val="tx1"/>
                </a:solidFill>
                <a:effectLst/>
                <a:latin typeface="Arial" panose="020B0604020202020204" pitchFamily="34" charset="0"/>
              </a:rPr>
              <a:t>pred_humidity</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err="1">
                <a:ln>
                  <a:noFill/>
                </a:ln>
                <a:solidFill>
                  <a:schemeClr val="tx1"/>
                </a:solidFill>
                <a:effectLst/>
                <a:latin typeface="Arial" panose="020B0604020202020204" pitchFamily="34" charset="0"/>
              </a:rPr>
              <a:t>std_hum</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lower_hum</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err="1">
                <a:ln>
                  <a:noFill/>
                </a:ln>
                <a:solidFill>
                  <a:schemeClr val="tx1"/>
                </a:solidFill>
                <a:effectLst/>
                <a:latin typeface="Arial" panose="020B0604020202020204" pitchFamily="34" charset="0"/>
              </a:rPr>
              <a:t>pred_humidity</a:t>
            </a:r>
            <a:r>
              <a:rPr kumimoji="0" lang="en-US" altLang="en-US" b="0" i="0" u="none" strike="noStrike" cap="none" normalizeH="0" baseline="0" dirty="0">
                <a:ln>
                  <a:noFill/>
                </a:ln>
                <a:solidFill>
                  <a:schemeClr val="tx1"/>
                </a:solidFill>
                <a:effectLst/>
                <a:latin typeface="Arial" panose="020B0604020202020204" pitchFamily="34" charset="0"/>
              </a:rPr>
              <a:t> - </a:t>
            </a:r>
            <a:r>
              <a:rPr kumimoji="0" lang="en-US" altLang="en-US" b="0" i="0" u="none" strike="noStrike" cap="none" normalizeH="0" baseline="0" dirty="0" err="1">
                <a:ln>
                  <a:noFill/>
                </a:ln>
                <a:solidFill>
                  <a:schemeClr val="tx1"/>
                </a:solidFill>
                <a:effectLst/>
                <a:latin typeface="Arial" panose="020B0604020202020204" pitchFamily="34" charset="0"/>
              </a:rPr>
              <a:t>std_hum</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figure;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hold </a:t>
            </a:r>
            <a:r>
              <a:rPr kumimoji="0" lang="en-US" altLang="en-US" b="0" i="0" u="none" strike="noStrike" cap="none" normalizeH="0" baseline="0" dirty="0">
                <a:ln>
                  <a:noFill/>
                </a:ln>
                <a:solidFill>
                  <a:srgbClr val="A020F0"/>
                </a:solidFill>
                <a:effectLst/>
                <a:latin typeface="Arial" panose="020B0604020202020204" pitchFamily="34" charset="0"/>
              </a:rPr>
              <a:t>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plot(</a:t>
            </a:r>
            <a:r>
              <a:rPr kumimoji="0" lang="en-US" altLang="en-US" b="0" i="0" u="none" strike="noStrike" cap="none" normalizeH="0" baseline="0" dirty="0" err="1">
                <a:ln>
                  <a:noFill/>
                </a:ln>
                <a:solidFill>
                  <a:schemeClr val="tx1"/>
                </a:solidFill>
                <a:effectLst/>
                <a:latin typeface="Arial" panose="020B0604020202020204" pitchFamily="34" charset="0"/>
              </a:rPr>
              <a:t>sampleIndices</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smoothed_humidity</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'r-'</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err="1">
                <a:ln>
                  <a:noFill/>
                </a:ln>
                <a:solidFill>
                  <a:srgbClr val="A020F0"/>
                </a:solidFill>
                <a:effectLst/>
                <a:latin typeface="Arial" panose="020B0604020202020204" pitchFamily="34" charset="0"/>
              </a:rPr>
              <a:t>LineWidth</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 2, </a:t>
            </a:r>
            <a:r>
              <a:rPr kumimoji="0" lang="en-US" altLang="en-US" b="0" i="0" u="none" strike="noStrike" cap="none" normalizeH="0" baseline="0" dirty="0">
                <a:ln>
                  <a:noFill/>
                </a:ln>
                <a:solidFill>
                  <a:srgbClr val="A020F0"/>
                </a:solidFill>
                <a:effectLst/>
                <a:latin typeface="Arial" panose="020B0604020202020204" pitchFamily="34" charset="0"/>
              </a:rPr>
              <a:t>'DisplayName'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'Smoothed Humidity'</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chemeClr val="tx1"/>
                </a:solidFill>
                <a:effectLst/>
                <a:latin typeface="Arial" panose="020B0604020202020204" pitchFamily="34" charset="0"/>
              </a:rPr>
            </a:br>
            <a:br>
              <a:rPr kumimoji="0" lang="en-US" altLang="en-US" b="0" i="0" u="none" strike="noStrike" cap="none" normalizeH="0" baseline="0" dirty="0">
                <a:ln>
                  <a:noFill/>
                </a:ln>
                <a:solidFill>
                  <a:schemeClr val="tx1"/>
                </a:solidFill>
                <a:effectLst/>
                <a:latin typeface="Arial" panose="020B0604020202020204" pitchFamily="34" charset="0"/>
              </a:rPr>
            </a:b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93549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B567A-9506-53E8-6645-6C20AD6826B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23913E5-2170-73B1-713B-5DB9445772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dirty="0"/>
          </a:p>
        </p:txBody>
      </p:sp>
      <p:sp>
        <p:nvSpPr>
          <p:cNvPr id="4" name="Google Shape;125;p3">
            <a:extLst>
              <a:ext uri="{FF2B5EF4-FFF2-40B4-BE49-F238E27FC236}">
                <a16:creationId xmlns:a16="http://schemas.microsoft.com/office/drawing/2014/main" id="{957D6438-2A4A-9190-D341-FDD16C0B6F1E}"/>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a:t>
            </a:r>
            <a:r>
              <a:rPr lang="en-US" sz="2400" b="1" dirty="0">
                <a:latin typeface="Montserrat"/>
                <a:ea typeface="Montserrat"/>
                <a:cs typeface="Montserrat"/>
                <a:sym typeface="Montserrat"/>
              </a:rPr>
              <a:t>CODE</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D90990BB-D1D1-73B7-5E32-D85CEA16A9E6}"/>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Results(Prediction of Humidity)</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Arial" panose="020B0604020202020204" pitchFamily="34" charset="0"/>
              </a:rPr>
            </a:br>
            <a:br>
              <a:rPr kumimoji="0" lang="en-US" altLang="en-US" sz="1400" b="0" i="0" u="none" strike="noStrike" cap="none" normalizeH="0" baseline="0" dirty="0">
                <a:ln>
                  <a:noFill/>
                </a:ln>
                <a:solidFill>
                  <a:schemeClr val="tx1"/>
                </a:solidFill>
                <a:effectLst/>
                <a:latin typeface="Arial" panose="020B0604020202020204" pitchFamily="34" charset="0"/>
              </a:rPr>
            </a:b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a:lnSpc>
                <a:spcPts val="1425"/>
              </a:lnSpc>
              <a:buNone/>
            </a:pPr>
            <a:br>
              <a:rPr lang="en-IN" b="0" dirty="0">
                <a:solidFill>
                  <a:srgbClr val="000000"/>
                </a:solidFill>
                <a:effectLst/>
                <a:latin typeface="Courier New" panose="02070309020205020404" pitchFamily="49" charset="0"/>
              </a:rPr>
            </a:br>
            <a:br>
              <a:rPr lang="en-IN" b="0" dirty="0">
                <a:solidFill>
                  <a:srgbClr val="000000"/>
                </a:solidFill>
                <a:effectLst/>
                <a:latin typeface="Courier New" panose="02070309020205020404" pitchFamily="49" charset="0"/>
              </a:rPr>
            </a:br>
            <a:endParaRPr lang="en-IN" b="0" dirty="0">
              <a:solidFill>
                <a:srgbClr val="000000"/>
              </a:solidFill>
              <a:effectLst/>
              <a:latin typeface="Courier New" panose="02070309020205020404" pitchFamily="49" charset="0"/>
            </a:endParaRPr>
          </a:p>
          <a:p>
            <a:br>
              <a:rPr lang="en-IN" b="0" dirty="0">
                <a:solidFill>
                  <a:srgbClr val="000000"/>
                </a:solidFill>
                <a:effectLst/>
                <a:latin typeface="Consolas" panose="020B0609020204030204" pitchFamily="49" charset="0"/>
              </a:rPr>
            </a:br>
            <a:endParaRPr lang="en-IN" dirty="0"/>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AF0D94B9-16CB-F8CF-2FDE-894252AC01F1}"/>
              </a:ext>
            </a:extLst>
          </p:cNvPr>
          <p:cNvSpPr>
            <a:spLocks noChangeArrowheads="1"/>
          </p:cNvSpPr>
          <p:nvPr/>
        </p:nvSpPr>
        <p:spPr bwMode="auto">
          <a:xfrm>
            <a:off x="389380" y="4236131"/>
            <a:ext cx="44876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8700" tIns="45720" rIns="28566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87DF2225-5E18-3969-79C3-2BE7B712F3AA}"/>
              </a:ext>
            </a:extLst>
          </p:cNvPr>
          <p:cNvSpPr>
            <a:spLocks noChangeArrowheads="1"/>
          </p:cNvSpPr>
          <p:nvPr/>
        </p:nvSpPr>
        <p:spPr bwMode="auto">
          <a:xfrm>
            <a:off x="452283" y="1357278"/>
            <a:ext cx="7742363"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8700" tIns="45720" rIns="28566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plot(</a:t>
            </a:r>
            <a:r>
              <a:rPr kumimoji="0" lang="en-US" altLang="en-US" b="0" i="0" u="none" strike="noStrike" cap="none" normalizeH="0" baseline="0" dirty="0" err="1">
                <a:ln>
                  <a:noFill/>
                </a:ln>
                <a:solidFill>
                  <a:schemeClr val="tx1"/>
                </a:solidFill>
                <a:effectLst/>
                <a:latin typeface="Arial" panose="020B0604020202020204" pitchFamily="34" charset="0"/>
              </a:rPr>
              <a:t>future_samples</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pred_humidity</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'b-'</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err="1">
                <a:ln>
                  <a:noFill/>
                </a:ln>
                <a:solidFill>
                  <a:srgbClr val="A020F0"/>
                </a:solidFill>
                <a:effectLst/>
                <a:latin typeface="Arial" panose="020B0604020202020204" pitchFamily="34" charset="0"/>
              </a:rPr>
              <a:t>LineWidth</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 2, </a:t>
            </a:r>
            <a:r>
              <a:rPr kumimoji="0" lang="en-US" altLang="en-US" b="0" i="0" u="none" strike="noStrike" cap="none" normalizeH="0" baseline="0" dirty="0">
                <a:ln>
                  <a:noFill/>
                </a:ln>
                <a:solidFill>
                  <a:srgbClr val="A020F0"/>
                </a:solidFill>
                <a:effectLst/>
                <a:latin typeface="Arial" panose="020B0604020202020204" pitchFamily="34" charset="0"/>
              </a:rPr>
              <a:t>'DisplayName'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'Predicted Humidity'</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plot(</a:t>
            </a:r>
            <a:r>
              <a:rPr kumimoji="0" lang="en-US" altLang="en-US" b="0" i="0" u="none" strike="noStrike" cap="none" normalizeH="0" baseline="0" dirty="0" err="1">
                <a:ln>
                  <a:noFill/>
                </a:ln>
                <a:solidFill>
                  <a:schemeClr val="tx1"/>
                </a:solidFill>
                <a:effectLst/>
                <a:latin typeface="Arial" panose="020B0604020202020204" pitchFamily="34" charset="0"/>
              </a:rPr>
              <a:t>future_samples</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upper_hum</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'k--'</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err="1">
                <a:ln>
                  <a:noFill/>
                </a:ln>
                <a:solidFill>
                  <a:srgbClr val="A020F0"/>
                </a:solidFill>
                <a:effectLst/>
                <a:latin typeface="Arial" panose="020B0604020202020204" pitchFamily="34" charset="0"/>
              </a:rPr>
              <a:t>LineWidth</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 1.5, </a:t>
            </a:r>
            <a:r>
              <a:rPr kumimoji="0" lang="en-US" altLang="en-US" b="0" i="0" u="none" strike="noStrike" cap="none" normalizeH="0" baseline="0" dirty="0">
                <a:ln>
                  <a:noFill/>
                </a:ln>
                <a:solidFill>
                  <a:srgbClr val="A020F0"/>
                </a:solidFill>
                <a:effectLst/>
                <a:latin typeface="Arial" panose="020B0604020202020204" pitchFamily="34" charset="0"/>
              </a:rPr>
              <a:t>'DisplayName'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'+1 </a:t>
            </a:r>
            <a:r>
              <a:rPr kumimoji="0" lang="en-US" altLang="en-US" b="0" i="0" u="none" strike="noStrike" cap="none" normalizeH="0" baseline="0" dirty="0" err="1">
                <a:ln>
                  <a:noFill/>
                </a:ln>
                <a:solidFill>
                  <a:srgbClr val="A020F0"/>
                </a:solidFill>
                <a:effectLst/>
                <a:latin typeface="Arial" panose="020B0604020202020204" pitchFamily="34" charset="0"/>
              </a:rPr>
              <a:t>sd</a:t>
            </a:r>
            <a:r>
              <a:rPr kumimoji="0" lang="en-US" altLang="en-US" b="0" i="0" u="none" strike="noStrike" cap="none" normalizeH="0" baseline="0" dirty="0">
                <a:ln>
                  <a:noFill/>
                </a:ln>
                <a:solidFill>
                  <a:srgbClr val="A020F0"/>
                </a:solidFill>
                <a:effectLst/>
                <a:latin typeface="Arial" panose="020B0604020202020204" pitchFamily="34" charset="0"/>
              </a:rPr>
              <a:t> Uncertainty'</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plot(</a:t>
            </a:r>
            <a:r>
              <a:rPr kumimoji="0" lang="en-US" altLang="en-US" b="0" i="0" u="none" strike="noStrike" cap="none" normalizeH="0" baseline="0" dirty="0" err="1">
                <a:ln>
                  <a:noFill/>
                </a:ln>
                <a:solidFill>
                  <a:schemeClr val="tx1"/>
                </a:solidFill>
                <a:effectLst/>
                <a:latin typeface="Arial" panose="020B0604020202020204" pitchFamily="34" charset="0"/>
              </a:rPr>
              <a:t>future_samples</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lower_hum</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'k--'</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err="1">
                <a:ln>
                  <a:noFill/>
                </a:ln>
                <a:solidFill>
                  <a:srgbClr val="A020F0"/>
                </a:solidFill>
                <a:effectLst/>
                <a:latin typeface="Arial" panose="020B0604020202020204" pitchFamily="34" charset="0"/>
              </a:rPr>
              <a:t>LineWidth</a:t>
            </a:r>
            <a:r>
              <a:rPr kumimoji="0" lang="en-US" altLang="en-US" b="0" i="0" u="none" strike="noStrike" cap="none" normalizeH="0" baseline="0" dirty="0">
                <a:ln>
                  <a:noFill/>
                </a:ln>
                <a:solidFill>
                  <a:srgbClr val="A020F0"/>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 1.5, </a:t>
            </a:r>
            <a:r>
              <a:rPr kumimoji="0" lang="en-US" altLang="en-US" b="0" i="0" u="none" strike="noStrike" cap="none" normalizeH="0" baseline="0" dirty="0">
                <a:ln>
                  <a:noFill/>
                </a:ln>
                <a:solidFill>
                  <a:srgbClr val="A020F0"/>
                </a:solidFill>
                <a:effectLst/>
                <a:latin typeface="Arial" panose="020B0604020202020204" pitchFamily="34" charset="0"/>
              </a:rPr>
              <a:t>'DisplayName'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'-1 </a:t>
            </a:r>
            <a:r>
              <a:rPr kumimoji="0" lang="en-US" altLang="en-US" b="0" i="0" u="none" strike="noStrike" cap="none" normalizeH="0" baseline="0" dirty="0" err="1">
                <a:ln>
                  <a:noFill/>
                </a:ln>
                <a:solidFill>
                  <a:srgbClr val="A020F0"/>
                </a:solidFill>
                <a:effectLst/>
                <a:latin typeface="Arial" panose="020B0604020202020204" pitchFamily="34" charset="0"/>
              </a:rPr>
              <a:t>sd</a:t>
            </a:r>
            <a:r>
              <a:rPr kumimoji="0" lang="en-US" altLang="en-US" b="0" i="0" u="none" strike="noStrike" cap="none" normalizeH="0" baseline="0" dirty="0">
                <a:ln>
                  <a:noFill/>
                </a:ln>
                <a:solidFill>
                  <a:srgbClr val="A020F0"/>
                </a:solidFill>
                <a:effectLst/>
                <a:latin typeface="Arial" panose="020B0604020202020204" pitchFamily="34" charset="0"/>
              </a:rPr>
              <a:t> Uncertainty'</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xlabel</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'Sample Index (Time)'</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ylabel</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'Humidity (%)'</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title(</a:t>
            </a:r>
            <a:r>
              <a:rPr kumimoji="0" lang="en-US" altLang="en-US" b="0" i="0" u="none" strike="noStrike" cap="none" normalizeH="0" baseline="0" dirty="0">
                <a:ln>
                  <a:noFill/>
                </a:ln>
                <a:solidFill>
                  <a:srgbClr val="A020F0"/>
                </a:solidFill>
                <a:effectLst/>
                <a:latin typeface="Arial" panose="020B0604020202020204" pitchFamily="34" charset="0"/>
              </a:rPr>
              <a:t>'7-Day Humidity Prediction Using Nonlinear Regression'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legend(</a:t>
            </a:r>
            <a:r>
              <a:rPr kumimoji="0" lang="en-US" altLang="en-US" b="0" i="0" u="none" strike="noStrike" cap="none" normalizeH="0" baseline="0" dirty="0">
                <a:ln>
                  <a:noFill/>
                </a:ln>
                <a:solidFill>
                  <a:srgbClr val="A020F0"/>
                </a:solidFill>
                <a:effectLst/>
                <a:latin typeface="Arial" panose="020B0604020202020204" pitchFamily="34" charset="0"/>
              </a:rPr>
              <a:t>'Location'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rgbClr val="A020F0"/>
                </a:solidFill>
                <a:effectLst/>
                <a:latin typeface="Arial" panose="020B0604020202020204" pitchFamily="34" charset="0"/>
              </a:rPr>
              <a:t>'best'</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grid </a:t>
            </a:r>
            <a:r>
              <a:rPr kumimoji="0" lang="en-US" altLang="en-US" b="0" i="0" u="none" strike="noStrike" cap="none" normalizeH="0" baseline="0" dirty="0">
                <a:ln>
                  <a:noFill/>
                </a:ln>
                <a:solidFill>
                  <a:srgbClr val="A020F0"/>
                </a:solidFill>
                <a:effectLst/>
                <a:latin typeface="Arial" panose="020B0604020202020204" pitchFamily="34" charset="0"/>
              </a:rPr>
              <a:t>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hold </a:t>
            </a:r>
            <a:r>
              <a:rPr kumimoji="0" lang="en-US" altLang="en-US" b="0" i="0" u="none" strike="noStrike" cap="none" normalizeH="0" baseline="0" dirty="0">
                <a:ln>
                  <a:noFill/>
                </a:ln>
                <a:solidFill>
                  <a:srgbClr val="A020F0"/>
                </a:solidFill>
                <a:effectLst/>
                <a:latin typeface="Arial" panose="020B0604020202020204" pitchFamily="34" charset="0"/>
              </a:rPr>
              <a:t>off</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'Humidity Data Analysis:'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'Mean: '</a:t>
            </a:r>
            <a:r>
              <a:rPr kumimoji="0" lang="en-US" altLang="en-US" b="0" i="0" u="none" strike="noStrike" cap="none" normalizeH="0" baseline="0" dirty="0">
                <a:ln>
                  <a:noFill/>
                </a:ln>
                <a:solidFill>
                  <a:schemeClr val="tx1"/>
                </a:solidFill>
                <a:effectLst/>
                <a:latin typeface="Arial" panose="020B0604020202020204" pitchFamily="34" charset="0"/>
              </a:rPr>
              <a:t>, num2str(mean(humidity))]);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'Max: '</a:t>
            </a:r>
            <a:r>
              <a:rPr kumimoji="0" lang="en-US" altLang="en-US" b="0" i="0" u="none" strike="noStrike" cap="none" normalizeH="0" baseline="0" dirty="0">
                <a:ln>
                  <a:noFill/>
                </a:ln>
                <a:solidFill>
                  <a:schemeClr val="tx1"/>
                </a:solidFill>
                <a:effectLst/>
                <a:latin typeface="Arial" panose="020B0604020202020204" pitchFamily="34" charset="0"/>
              </a:rPr>
              <a:t>, num2str(max(humidity))]);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'Min: '</a:t>
            </a:r>
            <a:r>
              <a:rPr kumimoji="0" lang="en-US" altLang="en-US" b="0" i="0" u="none" strike="noStrike" cap="none" normalizeH="0" baseline="0" dirty="0">
                <a:ln>
                  <a:noFill/>
                </a:ln>
                <a:solidFill>
                  <a:schemeClr val="tx1"/>
                </a:solidFill>
                <a:effectLst/>
                <a:latin typeface="Arial" panose="020B0604020202020204" pitchFamily="34" charset="0"/>
              </a:rPr>
              <a:t>, num2str(min(humidity))]);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'Standard Deviation: '</a:t>
            </a:r>
            <a:r>
              <a:rPr kumimoji="0" lang="en-US" altLang="en-US" b="0" i="0" u="none" strike="noStrike" cap="none" normalizeH="0" baseline="0" dirty="0">
                <a:ln>
                  <a:noFill/>
                </a:ln>
                <a:solidFill>
                  <a:schemeClr val="tx1"/>
                </a:solidFill>
                <a:effectLst/>
                <a:latin typeface="Arial" panose="020B0604020202020204" pitchFamily="34" charset="0"/>
              </a:rPr>
              <a:t>, num2str(std(humidity))]);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'Goodness of Fit (R^2): '</a:t>
            </a:r>
            <a:r>
              <a:rPr kumimoji="0" lang="en-US" altLang="en-US" b="0" i="0" u="none" strike="noStrike" cap="none" normalizeH="0" baseline="0" dirty="0">
                <a:ln>
                  <a:noFill/>
                </a:ln>
                <a:solidFill>
                  <a:schemeClr val="tx1"/>
                </a:solidFill>
                <a:effectLst/>
                <a:latin typeface="Arial" panose="020B0604020202020204" pitchFamily="34" charset="0"/>
              </a:rPr>
              <a:t>, num2str(</a:t>
            </a:r>
            <a:r>
              <a:rPr kumimoji="0" lang="en-US" altLang="en-US" b="0" i="0" u="none" strike="noStrike" cap="none" normalizeH="0" baseline="0" dirty="0" err="1">
                <a:ln>
                  <a:noFill/>
                </a:ln>
                <a:solidFill>
                  <a:schemeClr val="tx1"/>
                </a:solidFill>
                <a:effectLst/>
                <a:latin typeface="Arial" panose="020B0604020202020204" pitchFamily="34" charset="0"/>
              </a:rPr>
              <a:t>gof.rsquare</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panose="020B0604020202020204" pitchFamily="34" charset="0"/>
              </a:rPr>
              <a:t>disp</a:t>
            </a:r>
            <a:r>
              <a:rPr kumimoji="0" lang="en-US" altLang="en-US"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rgbClr val="A020F0"/>
                </a:solidFill>
                <a:effectLst/>
                <a:latin typeface="Arial" panose="020B0604020202020204" pitchFamily="34" charset="0"/>
              </a:rPr>
              <a:t>'Humidity Prediction completed successfully!'</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5158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E96F6-077B-06CD-9A95-788A693F084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0C8830-AFFC-760B-3AFE-31DA076250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dirty="0"/>
          </a:p>
        </p:txBody>
      </p:sp>
      <p:sp>
        <p:nvSpPr>
          <p:cNvPr id="4" name="Google Shape;125;p3">
            <a:extLst>
              <a:ext uri="{FF2B5EF4-FFF2-40B4-BE49-F238E27FC236}">
                <a16:creationId xmlns:a16="http://schemas.microsoft.com/office/drawing/2014/main" id="{6A9D7C72-3687-43C7-82F7-011980CB601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B98A0004-F92A-0FA3-ACAC-A2076FCF8F73}"/>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endParaRPr lang="en-IN" dirty="0"/>
          </a:p>
        </p:txBody>
      </p:sp>
      <p:sp>
        <p:nvSpPr>
          <p:cNvPr id="13" name="Slide Number Placeholder 2">
            <a:extLst>
              <a:ext uri="{FF2B5EF4-FFF2-40B4-BE49-F238E27FC236}">
                <a16:creationId xmlns:a16="http://schemas.microsoft.com/office/drawing/2014/main" id="{78EF02FD-9E9F-843D-7880-988293E6D34A}"/>
              </a:ext>
            </a:extLst>
          </p:cNvPr>
          <p:cNvSpPr txBox="1">
            <a:spLocks/>
          </p:cNvSpPr>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28</a:t>
            </a:fld>
            <a:endParaRPr lang="en-US" dirty="0"/>
          </a:p>
        </p:txBody>
      </p:sp>
      <p:sp>
        <p:nvSpPr>
          <p:cNvPr id="14" name="Google Shape;125;p3">
            <a:extLst>
              <a:ext uri="{FF2B5EF4-FFF2-40B4-BE49-F238E27FC236}">
                <a16:creationId xmlns:a16="http://schemas.microsoft.com/office/drawing/2014/main" id="{849BE4F6-620C-EB8F-91E0-0E36EB38CDC7}"/>
              </a:ext>
            </a:extLst>
          </p:cNvPr>
          <p:cNvSpPr txBox="1"/>
          <p:nvPr/>
        </p:nvSpPr>
        <p:spPr>
          <a:xfrm>
            <a:off x="345651" y="726132"/>
            <a:ext cx="11433393" cy="58811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Results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9878B204-D11B-9E8D-3908-AA8480457E43}"/>
              </a:ext>
            </a:extLst>
          </p:cNvPr>
          <p:cNvPicPr>
            <a:picLocks noChangeAspect="1"/>
          </p:cNvPicPr>
          <p:nvPr/>
        </p:nvPicPr>
        <p:blipFill>
          <a:blip r:embed="rId2"/>
          <a:stretch>
            <a:fillRect/>
          </a:stretch>
        </p:blipFill>
        <p:spPr>
          <a:xfrm>
            <a:off x="412956" y="1440708"/>
            <a:ext cx="5683044" cy="4016425"/>
          </a:xfrm>
          <a:prstGeom prst="rect">
            <a:avLst/>
          </a:prstGeom>
        </p:spPr>
      </p:pic>
      <p:pic>
        <p:nvPicPr>
          <p:cNvPr id="10" name="Picture 9">
            <a:extLst>
              <a:ext uri="{FF2B5EF4-FFF2-40B4-BE49-F238E27FC236}">
                <a16:creationId xmlns:a16="http://schemas.microsoft.com/office/drawing/2014/main" id="{B5F4410C-4473-1E16-5E32-9A17E1883E45}"/>
              </a:ext>
            </a:extLst>
          </p:cNvPr>
          <p:cNvPicPr>
            <a:picLocks noChangeAspect="1"/>
          </p:cNvPicPr>
          <p:nvPr/>
        </p:nvPicPr>
        <p:blipFill>
          <a:blip r:embed="rId3"/>
          <a:stretch>
            <a:fillRect/>
          </a:stretch>
        </p:blipFill>
        <p:spPr>
          <a:xfrm>
            <a:off x="6202632" y="1440708"/>
            <a:ext cx="5683044" cy="4017451"/>
          </a:xfrm>
          <a:prstGeom prst="rect">
            <a:avLst/>
          </a:prstGeom>
        </p:spPr>
      </p:pic>
    </p:spTree>
    <p:extLst>
      <p:ext uri="{BB962C8B-B14F-4D97-AF65-F5344CB8AC3E}">
        <p14:creationId xmlns:p14="http://schemas.microsoft.com/office/powerpoint/2010/main" val="3200268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2842-485B-A1BA-74A8-3079DADFFA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B471-CC7E-7CB9-A4D6-FB503C805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dirty="0"/>
          </a:p>
        </p:txBody>
      </p:sp>
      <p:sp>
        <p:nvSpPr>
          <p:cNvPr id="4" name="Google Shape;125;p3">
            <a:extLst>
              <a:ext uri="{FF2B5EF4-FFF2-40B4-BE49-F238E27FC236}">
                <a16:creationId xmlns:a16="http://schemas.microsoft.com/office/drawing/2014/main" id="{67F9DACA-35DE-941A-CCEE-D335FBEB89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Contribution</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5951DA8A-453F-9B13-3160-FA60A7CB42E6}"/>
              </a:ext>
            </a:extLst>
          </p:cNvPr>
          <p:cNvSpPr txBox="1"/>
          <p:nvPr/>
        </p:nvSpPr>
        <p:spPr>
          <a:xfrm>
            <a:off x="496220" y="1688400"/>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Team Progress and Movement</a:t>
            </a:r>
          </a:p>
          <a:p>
            <a:pPr marL="0" marR="0" lvl="0" indent="0" rtl="0">
              <a:lnSpc>
                <a:spcPct val="100000"/>
              </a:lnSpc>
              <a:spcBef>
                <a:spcPts val="0"/>
              </a:spcBef>
              <a:spcAft>
                <a:spcPts val="0"/>
              </a:spcAft>
              <a:buNone/>
            </a:pPr>
            <a:endParaRPr lang="en-IN" sz="1600"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sz="1600" dirty="0">
                <a:latin typeface="Verdana" panose="020B0604030504040204" pitchFamily="34" charset="0"/>
                <a:ea typeface="Verdana" panose="020B0604030504040204" pitchFamily="34" charset="0"/>
              </a:rPr>
              <a:t>Learning Basic Topics about machine learning algorithms</a:t>
            </a:r>
          </a:p>
          <a:p>
            <a:pPr marL="285750" marR="0" lvl="0" indent="-285750" rtl="0">
              <a:lnSpc>
                <a:spcPct val="100000"/>
              </a:lnSpc>
              <a:spcBef>
                <a:spcPts val="0"/>
              </a:spcBef>
              <a:spcAft>
                <a:spcPts val="0"/>
              </a:spcAft>
              <a:buFont typeface="Arial" panose="020B0604020202020204" pitchFamily="34" charset="0"/>
              <a:buChar char="•"/>
            </a:pPr>
            <a:r>
              <a:rPr lang="en-IN" sz="1600" dirty="0">
                <a:latin typeface="Verdana" panose="020B0604030504040204" pitchFamily="34" charset="0"/>
                <a:ea typeface="Verdana" panose="020B0604030504040204" pitchFamily="34" charset="0"/>
              </a:rPr>
              <a:t>Literature Survey – Base Papers</a:t>
            </a:r>
          </a:p>
          <a:p>
            <a:pPr marL="285750" marR="0" lvl="0" indent="-285750" rtl="0">
              <a:lnSpc>
                <a:spcPct val="100000"/>
              </a:lnSpc>
              <a:spcBef>
                <a:spcPts val="0"/>
              </a:spcBef>
              <a:spcAft>
                <a:spcPts val="0"/>
              </a:spcAft>
              <a:buFont typeface="Arial" panose="020B0604020202020204" pitchFamily="34" charset="0"/>
              <a:buChar char="•"/>
            </a:pPr>
            <a:r>
              <a:rPr lang="en-IN" sz="1600" dirty="0">
                <a:latin typeface="Verdana" panose="020B0604030504040204" pitchFamily="34" charset="0"/>
                <a:ea typeface="Verdana" panose="020B0604030504040204" pitchFamily="34" charset="0"/>
              </a:rPr>
              <a:t>Implementation in NODE-RED, </a:t>
            </a:r>
            <a:r>
              <a:rPr lang="en-IN" sz="1600" dirty="0" err="1">
                <a:latin typeface="Verdana" panose="020B0604030504040204" pitchFamily="34" charset="0"/>
                <a:ea typeface="Verdana" panose="020B0604030504040204" pitchFamily="34" charset="0"/>
              </a:rPr>
              <a:t>Wokwi</a:t>
            </a:r>
            <a:r>
              <a:rPr lang="en-IN" sz="1600" dirty="0">
                <a:latin typeface="Verdana" panose="020B0604030504040204" pitchFamily="34" charset="0"/>
                <a:ea typeface="Verdana" panose="020B0604030504040204" pitchFamily="34" charset="0"/>
              </a:rPr>
              <a:t>, MQTTX, ML algorithms</a:t>
            </a:r>
          </a:p>
          <a:p>
            <a:pPr marL="285750" marR="0" lvl="0" indent="-285750" rtl="0">
              <a:lnSpc>
                <a:spcPct val="100000"/>
              </a:lnSpc>
              <a:spcBef>
                <a:spcPts val="0"/>
              </a:spcBef>
              <a:spcAft>
                <a:spcPts val="0"/>
              </a:spcAft>
              <a:buFont typeface="Arial" panose="020B0604020202020204" pitchFamily="34" charset="0"/>
              <a:buChar char="•"/>
            </a:pPr>
            <a:r>
              <a:rPr lang="en-IN" sz="1600" dirty="0">
                <a:latin typeface="Verdana" panose="020B0604030504040204" pitchFamily="34" charset="0"/>
                <a:ea typeface="Verdana" panose="020B0604030504040204" pitchFamily="34" charset="0"/>
              </a:rPr>
              <a:t>Displaying dashboard in NODE-RED and graph and prediction in python.</a:t>
            </a:r>
          </a:p>
          <a:p>
            <a:pPr marL="285750" marR="0" lvl="0" indent="-285750" rtl="0">
              <a:lnSpc>
                <a:spcPct val="100000"/>
              </a:lnSpc>
              <a:spcBef>
                <a:spcPts val="0"/>
              </a:spcBef>
              <a:spcAft>
                <a:spcPts val="0"/>
              </a:spcAft>
              <a:buFont typeface="Arial" panose="020B0604020202020204" pitchFamily="34" charset="0"/>
              <a:buChar char="•"/>
            </a:pPr>
            <a:r>
              <a:rPr lang="en-IN" sz="1600" dirty="0">
                <a:latin typeface="Verdana" panose="020B0604030504040204" pitchFamily="34" charset="0"/>
                <a:ea typeface="Verdana" panose="020B0604030504040204" pitchFamily="34" charset="0"/>
              </a:rPr>
              <a:t>Taking data points from </a:t>
            </a:r>
            <a:r>
              <a:rPr lang="en-IN" sz="1600" dirty="0" err="1">
                <a:latin typeface="Verdana" panose="020B0604030504040204" pitchFamily="34" charset="0"/>
                <a:ea typeface="Verdana" panose="020B0604030504040204" pitchFamily="34" charset="0"/>
              </a:rPr>
              <a:t>wokwi</a:t>
            </a:r>
            <a:r>
              <a:rPr lang="en-IN" sz="1600" dirty="0">
                <a:latin typeface="Verdana" panose="020B0604030504040204" pitchFamily="34" charset="0"/>
                <a:ea typeface="Verdana" panose="020B0604030504040204" pitchFamily="34" charset="0"/>
              </a:rPr>
              <a:t> and sending that data to </a:t>
            </a:r>
            <a:r>
              <a:rPr lang="en-IN" sz="1600" dirty="0" err="1">
                <a:latin typeface="Verdana" panose="020B0604030504040204" pitchFamily="34" charset="0"/>
                <a:ea typeface="Verdana" panose="020B0604030504040204" pitchFamily="34" charset="0"/>
              </a:rPr>
              <a:t>thingspeak</a:t>
            </a:r>
            <a:r>
              <a:rPr lang="en-IN" sz="1600" dirty="0">
                <a:latin typeface="Verdana" panose="020B0604030504040204" pitchFamily="34" charset="0"/>
                <a:ea typeface="Verdana" panose="020B0604030504040204" pitchFamily="34" charset="0"/>
              </a:rPr>
              <a:t>.</a:t>
            </a:r>
          </a:p>
          <a:p>
            <a:pPr marL="285750" marR="0" lvl="0" indent="-285750" rtl="0">
              <a:lnSpc>
                <a:spcPct val="100000"/>
              </a:lnSpc>
              <a:spcBef>
                <a:spcPts val="0"/>
              </a:spcBef>
              <a:spcAft>
                <a:spcPts val="0"/>
              </a:spcAft>
              <a:buFont typeface="Arial" panose="020B0604020202020204" pitchFamily="34" charset="0"/>
              <a:buChar char="•"/>
            </a:pPr>
            <a:r>
              <a:rPr lang="en-IN" sz="1600" dirty="0">
                <a:latin typeface="Verdana" panose="020B0604030504040204" pitchFamily="34" charset="0"/>
                <a:ea typeface="Verdana" panose="020B0604030504040204" pitchFamily="34" charset="0"/>
              </a:rPr>
              <a:t>Analysing the data in </a:t>
            </a:r>
            <a:r>
              <a:rPr lang="en-IN" sz="1600" dirty="0" err="1">
                <a:latin typeface="Verdana" panose="020B0604030504040204" pitchFamily="34" charset="0"/>
                <a:ea typeface="Verdana" panose="020B0604030504040204" pitchFamily="34" charset="0"/>
              </a:rPr>
              <a:t>thingspeak</a:t>
            </a:r>
            <a:r>
              <a:rPr lang="en-IN" sz="1600" dirty="0">
                <a:latin typeface="Verdana" panose="020B0604030504040204" pitchFamily="34" charset="0"/>
                <a:ea typeface="Verdana" panose="020B0604030504040204" pitchFamily="34" charset="0"/>
              </a:rPr>
              <a:t>.</a:t>
            </a:r>
          </a:p>
          <a:p>
            <a:pPr marL="285750" marR="0" lvl="0" indent="-285750" rtl="0">
              <a:lnSpc>
                <a:spcPct val="100000"/>
              </a:lnSpc>
              <a:spcBef>
                <a:spcPts val="0"/>
              </a:spcBef>
              <a:spcAft>
                <a:spcPts val="0"/>
              </a:spcAft>
              <a:buFont typeface="Arial" panose="020B0604020202020204" pitchFamily="34" charset="0"/>
              <a:buChar char="•"/>
            </a:pPr>
            <a:r>
              <a:rPr lang="en-IN" sz="1600" dirty="0">
                <a:latin typeface="Verdana" panose="020B0604030504040204" pitchFamily="34" charset="0"/>
                <a:ea typeface="Verdana" panose="020B0604030504040204" pitchFamily="34" charset="0"/>
              </a:rPr>
              <a:t>Clustering the data points by using K-means algorithm.</a:t>
            </a:r>
          </a:p>
          <a:p>
            <a:pPr marL="285750" marR="0" lvl="0" indent="-285750" rtl="0">
              <a:lnSpc>
                <a:spcPct val="100000"/>
              </a:lnSpc>
              <a:spcBef>
                <a:spcPts val="0"/>
              </a:spcBef>
              <a:spcAft>
                <a:spcPts val="0"/>
              </a:spcAft>
              <a:buFont typeface="Arial" panose="020B0604020202020204" pitchFamily="34" charset="0"/>
              <a:buChar char="•"/>
            </a:pPr>
            <a:r>
              <a:rPr lang="en-IN" sz="1600" dirty="0">
                <a:latin typeface="Verdana" panose="020B0604030504040204" pitchFamily="34" charset="0"/>
                <a:ea typeface="Verdana" panose="020B0604030504040204" pitchFamily="34" charset="0"/>
              </a:rPr>
              <a:t>Prediction of temperature and Humidity.</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E154839C-B3E3-3A7B-9FDD-C49C18A4F130}"/>
              </a:ext>
            </a:extLst>
          </p:cNvPr>
          <p:cNvSpPr txBox="1"/>
          <p:nvPr/>
        </p:nvSpPr>
        <p:spPr>
          <a:xfrm>
            <a:off x="7095731" y="1688400"/>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Individual Contribution </a:t>
            </a:r>
          </a:p>
          <a:p>
            <a:pPr marL="0" marR="0" lvl="0" indent="0" rtl="0">
              <a:lnSpc>
                <a:spcPct val="100000"/>
              </a:lnSpc>
              <a:spcBef>
                <a:spcPts val="0"/>
              </a:spcBef>
              <a:spcAft>
                <a:spcPts val="0"/>
              </a:spcAft>
              <a:buNone/>
            </a:pPr>
            <a:endParaRPr lang="en-IN" sz="1600" b="1" dirty="0">
              <a:latin typeface="Verdana" panose="020B0604030504040204" pitchFamily="34" charset="0"/>
              <a:ea typeface="Verdana" panose="020B0604030504040204" pitchFamily="34" charset="0"/>
            </a:endParaRPr>
          </a:p>
          <a:p>
            <a:pPr lvl="3"/>
            <a:r>
              <a:rPr lang="en-IN" sz="1600" dirty="0">
                <a:latin typeface="Verdana" panose="020B0604030504040204" pitchFamily="34" charset="0"/>
                <a:ea typeface="Verdana" panose="020B0604030504040204" pitchFamily="34" charset="0"/>
              </a:rPr>
              <a:t>Key contributions: K. SOWMYA</a:t>
            </a:r>
          </a:p>
          <a:p>
            <a:pPr marL="285750" marR="0" lvl="0" indent="-285750" rtl="0">
              <a:lnSpc>
                <a:spcPct val="100000"/>
              </a:lnSpc>
              <a:spcBef>
                <a:spcPts val="0"/>
              </a:spcBef>
              <a:spcAft>
                <a:spcPts val="0"/>
              </a:spcAft>
              <a:buFont typeface="Arial" panose="020B0604020202020204" pitchFamily="34" charset="0"/>
              <a:buChar char="•"/>
            </a:pPr>
            <a:r>
              <a:rPr lang="en-IN" sz="1600" dirty="0">
                <a:latin typeface="Verdana" panose="020B0604030504040204" pitchFamily="34" charset="0"/>
                <a:ea typeface="Verdana" panose="020B0604030504040204" pitchFamily="34" charset="0"/>
              </a:rPr>
              <a:t>Literature Survey</a:t>
            </a:r>
          </a:p>
          <a:p>
            <a:pPr marL="285750" marR="0" lvl="0" indent="-285750" rtl="0">
              <a:lnSpc>
                <a:spcPct val="100000"/>
              </a:lnSpc>
              <a:spcBef>
                <a:spcPts val="0"/>
              </a:spcBef>
              <a:spcAft>
                <a:spcPts val="0"/>
              </a:spcAft>
              <a:buFont typeface="Arial" panose="020B0604020202020204" pitchFamily="34" charset="0"/>
              <a:buChar char="•"/>
            </a:pPr>
            <a:r>
              <a:rPr lang="en-IN" sz="1600" dirty="0" err="1">
                <a:latin typeface="Verdana" panose="020B0604030504040204" pitchFamily="34" charset="0"/>
                <a:ea typeface="Verdana" panose="020B0604030504040204" pitchFamily="34" charset="0"/>
              </a:rPr>
              <a:t>Wokwi</a:t>
            </a:r>
            <a:r>
              <a:rPr lang="en-IN" sz="1600" dirty="0">
                <a:latin typeface="Verdana" panose="020B0604030504040204" pitchFamily="34" charset="0"/>
                <a:ea typeface="Verdana" panose="020B0604030504040204" pitchFamily="34" charset="0"/>
              </a:rPr>
              <a:t> code, Machine learning algorithms</a:t>
            </a:r>
          </a:p>
          <a:p>
            <a:pPr marR="0" lvl="0" rtl="0">
              <a:lnSpc>
                <a:spcPct val="100000"/>
              </a:lnSpc>
              <a:spcBef>
                <a:spcPts val="0"/>
              </a:spcBef>
              <a:spcAft>
                <a:spcPts val="0"/>
              </a:spcAft>
            </a:pPr>
            <a:r>
              <a:rPr lang="en-IN" sz="1600" dirty="0">
                <a:latin typeface="Verdana" panose="020B0604030504040204" pitchFamily="34" charset="0"/>
                <a:ea typeface="Verdana" panose="020B0604030504040204" pitchFamily="34" charset="0"/>
              </a:rPr>
              <a:t>Key contributions: R. MOKSHITHA</a:t>
            </a:r>
          </a:p>
          <a:p>
            <a:pPr marL="285750" lvl="1" indent="-285750">
              <a:buFont typeface="Arial" panose="020B0604020202020204" pitchFamily="34" charset="0"/>
              <a:buChar char="•"/>
            </a:pPr>
            <a:r>
              <a:rPr lang="en-IN" sz="1600" dirty="0">
                <a:latin typeface="Verdana" panose="020B0604030504040204" pitchFamily="34" charset="0"/>
                <a:ea typeface="Verdana" panose="020B0604030504040204" pitchFamily="34" charset="0"/>
              </a:rPr>
              <a:t>Literature Survey</a:t>
            </a:r>
          </a:p>
          <a:p>
            <a:pPr marL="285750" marR="0" lvl="0" indent="-285750" rtl="0">
              <a:lnSpc>
                <a:spcPct val="100000"/>
              </a:lnSpc>
              <a:spcBef>
                <a:spcPts val="0"/>
              </a:spcBef>
              <a:spcAft>
                <a:spcPts val="0"/>
              </a:spcAft>
              <a:buFont typeface="Arial" panose="020B0604020202020204" pitchFamily="34" charset="0"/>
              <a:buChar char="•"/>
            </a:pPr>
            <a:r>
              <a:rPr lang="en-IN" sz="1600" dirty="0">
                <a:latin typeface="Verdana" panose="020B0604030504040204" pitchFamily="34" charset="0"/>
                <a:ea typeface="Verdana" panose="020B0604030504040204" pitchFamily="34" charset="0"/>
              </a:rPr>
              <a:t>NODE-RED, Machine learning algorithms, </a:t>
            </a:r>
            <a:r>
              <a:rPr lang="en-IN" sz="1600" dirty="0" err="1">
                <a:latin typeface="Verdana" panose="020B0604030504040204" pitchFamily="34" charset="0"/>
                <a:ea typeface="Verdana" panose="020B0604030504040204" pitchFamily="34" charset="0"/>
              </a:rPr>
              <a:t>Thingspeak</a:t>
            </a:r>
            <a:r>
              <a:rPr lang="en-IN" sz="1600" dirty="0">
                <a:latin typeface="Verdana" panose="020B0604030504040204" pitchFamily="34" charset="0"/>
                <a:ea typeface="Verdana" panose="020B0604030504040204" pitchFamily="34" charset="0"/>
              </a:rPr>
              <a:t>.</a:t>
            </a:r>
          </a:p>
          <a:p>
            <a:pPr lvl="3"/>
            <a:r>
              <a:rPr lang="en-IN" sz="1600" dirty="0">
                <a:latin typeface="Verdana" panose="020B0604030504040204" pitchFamily="34" charset="0"/>
                <a:ea typeface="Verdana" panose="020B0604030504040204" pitchFamily="34" charset="0"/>
              </a:rPr>
              <a:t>Key contributions: M. LOK VIGNESH</a:t>
            </a:r>
          </a:p>
          <a:p>
            <a:pPr marL="285750" marR="0" lvl="0" indent="-285750" rtl="0">
              <a:lnSpc>
                <a:spcPct val="100000"/>
              </a:lnSpc>
              <a:spcBef>
                <a:spcPts val="0"/>
              </a:spcBef>
              <a:spcAft>
                <a:spcPts val="0"/>
              </a:spcAft>
              <a:buFont typeface="Arial" panose="020B0604020202020204" pitchFamily="34" charset="0"/>
              <a:buChar char="•"/>
            </a:pPr>
            <a:r>
              <a:rPr lang="en-IN" sz="1600" dirty="0">
                <a:latin typeface="Verdana" panose="020B0604030504040204" pitchFamily="34" charset="0"/>
                <a:ea typeface="Verdana" panose="020B0604030504040204" pitchFamily="34" charset="0"/>
              </a:rPr>
              <a:t>Literature Survey</a:t>
            </a:r>
          </a:p>
          <a:p>
            <a:pPr marL="285750" marR="0" lvl="0" indent="-285750" rtl="0">
              <a:lnSpc>
                <a:spcPct val="100000"/>
              </a:lnSpc>
              <a:spcBef>
                <a:spcPts val="0"/>
              </a:spcBef>
              <a:spcAft>
                <a:spcPts val="0"/>
              </a:spcAft>
              <a:buFont typeface="Arial" panose="020B0604020202020204" pitchFamily="34" charset="0"/>
              <a:buChar char="•"/>
            </a:pPr>
            <a:r>
              <a:rPr lang="en-IN" sz="1600" dirty="0" err="1">
                <a:latin typeface="Verdana" panose="020B0604030504040204" pitchFamily="34" charset="0"/>
                <a:ea typeface="Verdana" panose="020B0604030504040204" pitchFamily="34" charset="0"/>
              </a:rPr>
              <a:t>Wokwi</a:t>
            </a:r>
            <a:r>
              <a:rPr lang="en-IN" sz="1600" dirty="0">
                <a:latin typeface="Verdana" panose="020B0604030504040204" pitchFamily="34" charset="0"/>
                <a:ea typeface="Verdana" panose="020B0604030504040204" pitchFamily="34" charset="0"/>
              </a:rPr>
              <a:t> code, NODE-RED and MQTTX</a:t>
            </a:r>
          </a:p>
          <a:p>
            <a:pPr marL="285750" marR="0" lvl="0" indent="-285750" rtl="0">
              <a:lnSpc>
                <a:spcPct val="100000"/>
              </a:lnSpc>
              <a:spcBef>
                <a:spcPts val="0"/>
              </a:spcBef>
              <a:spcAft>
                <a:spcPts val="0"/>
              </a:spcAft>
              <a:buFont typeface="Arial" panose="020B0604020202020204" pitchFamily="34" charset="0"/>
              <a:buChar char="•"/>
            </a:pPr>
            <a:r>
              <a:rPr lang="en-IN" sz="1600" dirty="0">
                <a:latin typeface="Verdana" panose="020B0604030504040204" pitchFamily="34" charset="0"/>
                <a:ea typeface="Verdana" panose="020B0604030504040204" pitchFamily="34" charset="0"/>
              </a:rPr>
              <a:t>Machine learning algorithms</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27572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C6ECFB60-4922-9557-3C5E-7FA842E8B16A}"/>
              </a:ext>
            </a:extLst>
          </p:cNvPr>
          <p:cNvSpPr txBox="1"/>
          <p:nvPr/>
        </p:nvSpPr>
        <p:spPr>
          <a:xfrm>
            <a:off x="507147" y="871532"/>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4520564" y="146856"/>
            <a:ext cx="2328292"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a:t>
            </a:r>
            <a:endParaRPr dirty="0"/>
          </a:p>
        </p:txBody>
      </p:sp>
      <p:pic>
        <p:nvPicPr>
          <p:cNvPr id="4" name="Picture 3">
            <a:extLst>
              <a:ext uri="{FF2B5EF4-FFF2-40B4-BE49-F238E27FC236}">
                <a16:creationId xmlns:a16="http://schemas.microsoft.com/office/drawing/2014/main" id="{4067FEA4-236E-6D49-2ACD-9F282C0055DD}"/>
              </a:ext>
            </a:extLst>
          </p:cNvPr>
          <p:cNvPicPr>
            <a:picLocks noChangeAspect="1"/>
          </p:cNvPicPr>
          <p:nvPr/>
        </p:nvPicPr>
        <p:blipFill>
          <a:blip r:embed="rId3"/>
          <a:stretch>
            <a:fillRect/>
          </a:stretch>
        </p:blipFill>
        <p:spPr>
          <a:xfrm>
            <a:off x="872108" y="722376"/>
            <a:ext cx="10100691" cy="5193792"/>
          </a:xfrm>
          <a:prstGeom prst="rect">
            <a:avLst/>
          </a:prstGeom>
        </p:spPr>
      </p:pic>
    </p:spTree>
    <p:extLst>
      <p:ext uri="{BB962C8B-B14F-4D97-AF65-F5344CB8AC3E}">
        <p14:creationId xmlns:p14="http://schemas.microsoft.com/office/powerpoint/2010/main" val="3316315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965827" y="126938"/>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571596" y="1149044"/>
            <a:ext cx="11048807" cy="42106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Summary and Conclusion </a:t>
            </a:r>
          </a:p>
          <a:p>
            <a:pPr marL="0" marR="0" lvl="0" indent="0" rtl="0">
              <a:lnSpc>
                <a:spcPct val="100000"/>
              </a:lnSpc>
              <a:spcBef>
                <a:spcPts val="0"/>
              </a:spcBef>
              <a:spcAft>
                <a:spcPts val="0"/>
              </a:spcAft>
              <a:buNone/>
            </a:pPr>
            <a:endParaRPr lang="en-IN" sz="1600" b="1" dirty="0">
              <a:latin typeface="Verdana" panose="020B0604030504040204" pitchFamily="34" charset="0"/>
              <a:ea typeface="Verdana" panose="020B0604030504040204" pitchFamily="34" charset="0"/>
            </a:endParaRPr>
          </a:p>
          <a:p>
            <a:r>
              <a:rPr lang="en-US" sz="1800" dirty="0"/>
              <a:t>This project successfully developed a real-time health monitoring system for automobiles, integrating IoT, cloud computing, and AI to enhance vehicle safety and predictive maintenance. Using ESP32 and DHT22, data on temperature and humidity was collected and processed efficiently, with Wokwi simulation reducing hardware costs. The system established seamless MQTT communication between Wokwi, Node-RED, and ThingSpeak, enabling real-time data visualization and cloud-based analysis. Advanced statistical methods and machine learning algorithms such as K-Means clustering, GNN, LSTM, ARIMA, and nonlinear regression were applied to detect anomalies and predict future trends. The results demonstrated that LSTM and ARIMA models were the most effective for anomaly detection, while nonlinear regression provided accurate predictions for temperature and humidity changes. By implementing AI-driven predictive maintenance, this system minimizes unexpected failures, reduces maintenance costs, and improves overall vehicle reliability. </a:t>
            </a:r>
            <a:r>
              <a:rPr lang="en-US" sz="1800" dirty="0">
                <a:latin typeface="+mj-lt"/>
              </a:rPr>
              <a:t>This project provides a scalable and cost-effective solution for modern vehicle monitoring, paving the way for further advancements in smart transportation and automotive diagnostics.</a:t>
            </a:r>
            <a:endParaRPr lang="en-IN" sz="1800" dirty="0">
              <a:latin typeface="+mj-lt"/>
              <a:ea typeface="Verdana" panose="020B0604030504040204" pitchFamily="34" charset="0"/>
            </a:endParaRPr>
          </a:p>
          <a:p>
            <a:endParaRPr lang="en-IN" sz="1600" b="1" dirty="0">
              <a:latin typeface="Verdana" panose="020B0604030504040204" pitchFamily="34" charset="0"/>
              <a:ea typeface="Verdana" panose="020B0604030504040204" pitchFamily="34" charset="0"/>
            </a:endParaRPr>
          </a:p>
          <a:p>
            <a:endParaRPr lang="en-IN" b="1" dirty="0">
              <a:latin typeface="Verdana" panose="020B0604030504040204" pitchFamily="34" charset="0"/>
              <a:ea typeface="Verdana" panose="020B0604030504040204" pitchFamily="34" charset="0"/>
            </a:endParaRPr>
          </a:p>
          <a:p>
            <a:endParaRPr lang="en-IN"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13" name="Rectangle 8">
            <a:extLst>
              <a:ext uri="{FF2B5EF4-FFF2-40B4-BE49-F238E27FC236}">
                <a16:creationId xmlns:a16="http://schemas.microsoft.com/office/drawing/2014/main" id="{42B8A42C-96ED-337E-FF41-507823A08697}"/>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567826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181B9-CA16-48F8-B58A-20EFE3F9049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705EBD-3E05-CF2A-DC60-379CCB0FFD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dirty="0"/>
          </a:p>
        </p:txBody>
      </p:sp>
      <p:sp>
        <p:nvSpPr>
          <p:cNvPr id="4" name="Google Shape;125;p3">
            <a:extLst>
              <a:ext uri="{FF2B5EF4-FFF2-40B4-BE49-F238E27FC236}">
                <a16:creationId xmlns:a16="http://schemas.microsoft.com/office/drawing/2014/main" id="{26840E0D-1128-3A53-83B6-58FEEFDF389B}"/>
              </a:ext>
            </a:extLst>
          </p:cNvPr>
          <p:cNvSpPr txBox="1"/>
          <p:nvPr/>
        </p:nvSpPr>
        <p:spPr>
          <a:xfrm>
            <a:off x="838200" y="68736"/>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79BB561F-69A5-BFA4-2DA3-C99DE624A725}"/>
              </a:ext>
            </a:extLst>
          </p:cNvPr>
          <p:cNvSpPr txBox="1"/>
          <p:nvPr/>
        </p:nvSpPr>
        <p:spPr>
          <a:xfrm>
            <a:off x="497933" y="548243"/>
            <a:ext cx="13751467" cy="5841225"/>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13" name="Rectangle 8">
            <a:extLst>
              <a:ext uri="{FF2B5EF4-FFF2-40B4-BE49-F238E27FC236}">
                <a16:creationId xmlns:a16="http://schemas.microsoft.com/office/drawing/2014/main" id="{2B07AA53-5343-14BE-EA8E-4D7E5E9BC08A}"/>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2">
            <a:extLst>
              <a:ext uri="{FF2B5EF4-FFF2-40B4-BE49-F238E27FC236}">
                <a16:creationId xmlns:a16="http://schemas.microsoft.com/office/drawing/2014/main" id="{45C90025-608D-184E-39E2-5B7E42262939}"/>
              </a:ext>
            </a:extLst>
          </p:cNvPr>
          <p:cNvSpPr>
            <a:spLocks noChangeArrowheads="1"/>
          </p:cNvSpPr>
          <p:nvPr/>
        </p:nvSpPr>
        <p:spPr bwMode="auto">
          <a:xfrm>
            <a:off x="497933" y="1094961"/>
            <a:ext cx="1114279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lang="en-IN" altLang="en-US" sz="1600" b="1" dirty="0">
                <a:solidFill>
                  <a:schemeClr val="tx1"/>
                </a:solidFill>
                <a:latin typeface="Verdana" panose="020B0604030504040204" pitchFamily="34" charset="0"/>
                <a:ea typeface="Verdana" panose="020B0604030504040204" pitchFamily="34" charset="0"/>
              </a:rPr>
              <a:t>Future Work</a:t>
            </a:r>
          </a:p>
          <a:p>
            <a:pPr marL="285750" indent="-285750" eaLnBrk="0" fontAlgn="base" hangingPunct="0">
              <a:spcBef>
                <a:spcPct val="0"/>
              </a:spcBef>
              <a:spcAft>
                <a:spcPct val="0"/>
              </a:spcAft>
              <a:buClrTx/>
              <a:buFont typeface="Arial" panose="020B0604020202020204" pitchFamily="34" charset="0"/>
              <a:buChar char="•"/>
            </a:pPr>
            <a:r>
              <a:rPr lang="en-US" sz="1800" dirty="0"/>
              <a:t>Add more sensors for engine diagnostics, vibration monitoring, and fuel efficiency tracking</a:t>
            </a:r>
            <a:r>
              <a:rPr lang="en-US" sz="2000" dirty="0"/>
              <a:t>.</a:t>
            </a:r>
            <a:endParaRPr lang="en-US" sz="1800" b="1"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rial" panose="020B0604020202020204" pitchFamily="34" charset="0"/>
              </a:rPr>
              <a:t>Implement edge computing for faster, on-device AI-based anomaly detection without cloud dependency.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rial" panose="020B0604020202020204" pitchFamily="34" charset="0"/>
              </a:rPr>
              <a:t>Develop a mobile application for real-time vehicle health updates and alerts.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rial" panose="020B0604020202020204" pitchFamily="34" charset="0"/>
              </a:rPr>
              <a:t>Enhance AI models with deep learning for improved accuracy and predictive capabilities.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rial" panose="020B0604020202020204" pitchFamily="34" charset="0"/>
              </a:rPr>
              <a:t>Automate maintenance alerts to notify users based on detected anomalies and predicted failures.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Arial" panose="020B0604020202020204" pitchFamily="34" charset="0"/>
              </a:rPr>
              <a:t>Expand cloud capabilities by integrating with advanced platforms like AWS, Azure, or Google Cloud. </a:t>
            </a:r>
          </a:p>
        </p:txBody>
      </p:sp>
    </p:spTree>
    <p:extLst>
      <p:ext uri="{BB962C8B-B14F-4D97-AF65-F5344CB8AC3E}">
        <p14:creationId xmlns:p14="http://schemas.microsoft.com/office/powerpoint/2010/main" val="206414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rgbClr val="007069"/>
                </a:solidFill>
                <a:latin typeface="Open Sans"/>
                <a:ea typeface="Open Sans"/>
                <a:cs typeface="Open Sans"/>
                <a:sym typeface="Open Sans"/>
              </a:rPr>
              <a:t>THANK </a:t>
            </a:r>
            <a:r>
              <a:rPr lang="en-US" sz="11500" b="1" i="0" u="none" strike="noStrike" cap="none">
                <a:solidFill>
                  <a:srgbClr val="A5A5A5"/>
                </a:solidFill>
                <a:latin typeface="Open Sans"/>
                <a:ea typeface="Open Sans"/>
                <a:cs typeface="Open Sans"/>
                <a:sym typeface="Open Sans"/>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4191380" y="126968"/>
            <a:ext cx="2968372"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a:t>
            </a:r>
            <a:endParaRPr dirty="0"/>
          </a:p>
        </p:txBody>
      </p:sp>
      <p:sp>
        <p:nvSpPr>
          <p:cNvPr id="5" name="Google Shape;125;p3">
            <a:extLst>
              <a:ext uri="{FF2B5EF4-FFF2-40B4-BE49-F238E27FC236}">
                <a16:creationId xmlns:a16="http://schemas.microsoft.com/office/drawing/2014/main" id="{189FAE14-3F2D-9B3A-FA7E-862D36BC1477}"/>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Key Publications </a:t>
            </a:r>
          </a:p>
          <a:p>
            <a:pPr marL="285750" marR="0" lvl="0" indent="-285750" rtl="0">
              <a:lnSpc>
                <a:spcPct val="100000"/>
              </a:lnSpc>
              <a:spcBef>
                <a:spcPts val="0"/>
              </a:spcBef>
              <a:spcAft>
                <a:spcPts val="0"/>
              </a:spcAft>
              <a:buFont typeface="Arial" panose="020B0604020202020204" pitchFamily="34" charset="0"/>
              <a:buChar char="•"/>
            </a:pPr>
            <a:r>
              <a:rPr lang="en-IN" sz="1600" dirty="0" err="1"/>
              <a:t>Nithish</a:t>
            </a:r>
            <a:r>
              <a:rPr lang="en-IN" sz="1600" dirty="0"/>
              <a:t> Kanna J L Krishnakumar G, Muhammad </a:t>
            </a:r>
            <a:r>
              <a:rPr lang="en-IN" sz="1600" dirty="0" err="1"/>
              <a:t>Aadhil</a:t>
            </a:r>
            <a:r>
              <a:rPr lang="en-IN" sz="1600" dirty="0"/>
              <a:t> M, </a:t>
            </a:r>
            <a:r>
              <a:rPr lang="en-IN" sz="1600" dirty="0" err="1"/>
              <a:t>Dr.</a:t>
            </a:r>
            <a:r>
              <a:rPr lang="en-IN" sz="1600" dirty="0"/>
              <a:t> Ajay V P </a:t>
            </a:r>
            <a:r>
              <a:rPr lang="en-IN" sz="1600" b="1" dirty="0"/>
              <a:t>“</a:t>
            </a:r>
            <a:r>
              <a:rPr lang="en-US" sz="1600" b="1" dirty="0"/>
              <a:t>Predictive Maintenance of Motors using Machine Learning</a:t>
            </a:r>
            <a:r>
              <a:rPr lang="en-IN" sz="1600" b="1" dirty="0"/>
              <a:t>”,</a:t>
            </a:r>
            <a:r>
              <a:rPr lang="en-IN" sz="1600" dirty="0"/>
              <a:t> </a:t>
            </a:r>
            <a:r>
              <a:rPr lang="en-IN" sz="1600" dirty="0" err="1"/>
              <a:t>Kumaraguru</a:t>
            </a:r>
            <a:r>
              <a:rPr lang="en-IN" sz="1600" dirty="0"/>
              <a:t> College of Technology.</a:t>
            </a:r>
          </a:p>
          <a:p>
            <a:pPr marL="285750" marR="0" lvl="0" indent="-285750" rtl="0">
              <a:lnSpc>
                <a:spcPct val="100000"/>
              </a:lnSpc>
              <a:spcBef>
                <a:spcPts val="0"/>
              </a:spcBef>
              <a:spcAft>
                <a:spcPts val="0"/>
              </a:spcAft>
              <a:buFont typeface="Arial" panose="020B0604020202020204" pitchFamily="34" charset="0"/>
              <a:buChar char="•"/>
            </a:pPr>
            <a:r>
              <a:rPr lang="en-US" sz="1600" dirty="0"/>
              <a:t>H.E.G. </a:t>
            </a:r>
            <a:r>
              <a:rPr lang="en-US" sz="1600" dirty="0" err="1"/>
              <a:t>Po~e</a:t>
            </a:r>
            <a:r>
              <a:rPr lang="en-US" sz="1600" dirty="0"/>
              <a:t> and C.E. Fisher</a:t>
            </a:r>
            <a:r>
              <a:rPr lang="en-IN" sz="1600" dirty="0"/>
              <a:t> </a:t>
            </a:r>
            <a:r>
              <a:rPr lang="en-IN" sz="1600" b="1" dirty="0"/>
              <a:t>“</a:t>
            </a:r>
            <a:r>
              <a:rPr lang="en-US" sz="1600" b="1" dirty="0"/>
              <a:t>Engine Health Monitoring: Towards Total Prognostics </a:t>
            </a:r>
            <a:r>
              <a:rPr lang="en-IN" sz="1600" b="1" dirty="0"/>
              <a:t>”, </a:t>
            </a:r>
            <a:r>
              <a:rPr lang="en-IN" sz="1600" dirty="0"/>
              <a:t>United Kingdom.</a:t>
            </a:r>
          </a:p>
          <a:p>
            <a:pPr marL="285750" marR="0" lvl="0" indent="-285750" rtl="0">
              <a:lnSpc>
                <a:spcPct val="100000"/>
              </a:lnSpc>
              <a:spcBef>
                <a:spcPts val="0"/>
              </a:spcBef>
              <a:spcAft>
                <a:spcPts val="0"/>
              </a:spcAft>
              <a:buFont typeface="Arial" panose="020B0604020202020204" pitchFamily="34" charset="0"/>
              <a:buChar char="•"/>
            </a:pPr>
            <a:r>
              <a:rPr lang="en-IN" sz="1600" dirty="0"/>
              <a:t>Ryan Ahmed, Mohammed El Sayed, S. Andrew Gadsden, Jimi Tjong, and Saeid Habibi </a:t>
            </a:r>
            <a:r>
              <a:rPr lang="en-IN" sz="1600" b="1" dirty="0"/>
              <a:t>“Automotive Internal-Combustion-Engine Fault Detection and Classification Using Artificial Neural Network Techniques”, </a:t>
            </a:r>
            <a:r>
              <a:rPr lang="en-IN" sz="1600" dirty="0"/>
              <a:t>2015.</a:t>
            </a:r>
            <a:endParaRPr lang="en-IN" sz="16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Key Resources – Whitepaper| Application Notes |  Datasheet| Others</a:t>
            </a:r>
          </a:p>
          <a:p>
            <a:pPr marL="285750" marR="0" lvl="0" indent="-285750" rtl="0">
              <a:lnSpc>
                <a:spcPct val="100000"/>
              </a:lnSpc>
              <a:spcBef>
                <a:spcPts val="0"/>
              </a:spcBef>
              <a:spcAft>
                <a:spcPts val="0"/>
              </a:spcAft>
              <a:buFont typeface="Arial" panose="020B0604020202020204" pitchFamily="34" charset="0"/>
              <a:buChar char="•"/>
            </a:pPr>
            <a:r>
              <a:rPr lang="en-IN" sz="1600" dirty="0"/>
              <a:t>Predictive Maintenance for Automotive</a:t>
            </a:r>
            <a:endParaRPr lang="en-IN" sz="1600"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sz="1600" dirty="0"/>
              <a:t>The Future of Automotive Health Monitoring</a:t>
            </a:r>
            <a:endParaRPr lang="en-IN" sz="1600"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sz="1600" dirty="0"/>
              <a:t>Application Note: Implementing a Real-Time Health Monitoring System for Electric Vehicles</a:t>
            </a:r>
            <a:endParaRPr lang="en-IN" sz="1600"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sz="1600" dirty="0"/>
              <a:t>IoT Gateway for Vehicle Health Data Collection</a:t>
            </a:r>
            <a:endParaRPr lang="en-IN" sz="16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Existing Implementations – Products| Opensource| GitHub etc </a:t>
            </a:r>
          </a:p>
          <a:p>
            <a:pPr marL="285750" marR="0" lvl="0" indent="-285750" rtl="0">
              <a:lnSpc>
                <a:spcPct val="100000"/>
              </a:lnSpc>
              <a:spcBef>
                <a:spcPts val="0"/>
              </a:spcBef>
              <a:spcAft>
                <a:spcPts val="0"/>
              </a:spcAft>
              <a:buFont typeface="Arial" panose="020B0604020202020204" pitchFamily="34" charset="0"/>
              <a:buChar char="•"/>
            </a:pPr>
            <a:r>
              <a:rPr lang="en-IN" sz="1600" dirty="0"/>
              <a:t>Bosch Automotive</a:t>
            </a:r>
            <a:endParaRPr lang="en-IN" sz="1600"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sz="1600" dirty="0"/>
              <a:t>Continental</a:t>
            </a:r>
            <a:endParaRPr lang="en-IN" sz="1600"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sz="1600" dirty="0"/>
              <a:t>Vehicle Health Monitoring Platform (VHMP)</a:t>
            </a:r>
          </a:p>
          <a:p>
            <a:pPr marL="285750" marR="0" lvl="0" indent="-285750" rtl="0">
              <a:lnSpc>
                <a:spcPct val="100000"/>
              </a:lnSpc>
              <a:spcBef>
                <a:spcPts val="0"/>
              </a:spcBef>
              <a:spcAft>
                <a:spcPts val="0"/>
              </a:spcAft>
              <a:buFont typeface="Arial" panose="020B0604020202020204" pitchFamily="34" charset="0"/>
              <a:buChar char="•"/>
            </a:pPr>
            <a:r>
              <a:rPr lang="en-IN" sz="1600" dirty="0"/>
              <a:t>Predictive Maintenance for Automotive Engines</a:t>
            </a:r>
            <a:endParaRPr lang="en-US" sz="1600" dirty="0"/>
          </a:p>
          <a:p>
            <a:pPr marL="285750" marR="0" lvl="0" indent="-285750" rtl="0">
              <a:lnSpc>
                <a:spcPct val="100000"/>
              </a:lnSpc>
              <a:spcBef>
                <a:spcPts val="0"/>
              </a:spcBef>
              <a:spcAft>
                <a:spcPts val="0"/>
              </a:spcAft>
              <a:buFont typeface="Arial" panose="020B0604020202020204" pitchFamily="34" charset="0"/>
              <a:buChar char="•"/>
            </a:pPr>
            <a:r>
              <a:rPr lang="en-IN" sz="1600" dirty="0"/>
              <a:t>IoT-based Vehicle Health Monitoring</a:t>
            </a:r>
            <a:endParaRPr lang="en-IN" sz="16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sz="16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a:t>
            </a:r>
          </a:p>
        </p:txBody>
      </p:sp>
    </p:spTree>
    <p:extLst>
      <p:ext uri="{BB962C8B-B14F-4D97-AF65-F5344CB8AC3E}">
        <p14:creationId xmlns:p14="http://schemas.microsoft.com/office/powerpoint/2010/main" val="2538241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5" name="Google Shape;125;p3">
            <a:extLst>
              <a:ext uri="{FF2B5EF4-FFF2-40B4-BE49-F238E27FC236}">
                <a16:creationId xmlns:a16="http://schemas.microsoft.com/office/drawing/2014/main" id="{11DCD2FE-F6D8-3416-49EA-CE0660F5B1E7}"/>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Structural Diagram</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7B3FE64C-ED43-A052-11E8-812792B8FDDF}"/>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Behaviour Diagram</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50475CD6-878D-3BE9-A764-5A13A2997F73}"/>
              </a:ext>
            </a:extLst>
          </p:cNvPr>
          <p:cNvPicPr>
            <a:picLocks noChangeAspect="1"/>
          </p:cNvPicPr>
          <p:nvPr/>
        </p:nvPicPr>
        <p:blipFill>
          <a:blip r:embed="rId2"/>
          <a:stretch>
            <a:fillRect/>
          </a:stretch>
        </p:blipFill>
        <p:spPr>
          <a:xfrm>
            <a:off x="6493882" y="1306992"/>
            <a:ext cx="4326517" cy="4697968"/>
          </a:xfrm>
          <a:prstGeom prst="rect">
            <a:avLst/>
          </a:prstGeom>
        </p:spPr>
      </p:pic>
      <p:pic>
        <p:nvPicPr>
          <p:cNvPr id="9" name="Picture 8">
            <a:extLst>
              <a:ext uri="{FF2B5EF4-FFF2-40B4-BE49-F238E27FC236}">
                <a16:creationId xmlns:a16="http://schemas.microsoft.com/office/drawing/2014/main" id="{1AF01A6C-C311-464F-EFAF-5C7453078735}"/>
              </a:ext>
            </a:extLst>
          </p:cNvPr>
          <p:cNvPicPr>
            <a:picLocks noChangeAspect="1"/>
          </p:cNvPicPr>
          <p:nvPr/>
        </p:nvPicPr>
        <p:blipFill>
          <a:blip r:embed="rId3"/>
          <a:stretch>
            <a:fillRect/>
          </a:stretch>
        </p:blipFill>
        <p:spPr>
          <a:xfrm>
            <a:off x="452284" y="1194348"/>
            <a:ext cx="4520708" cy="4810612"/>
          </a:xfrm>
          <a:prstGeom prst="rect">
            <a:avLst/>
          </a:prstGeom>
        </p:spPr>
      </p:pic>
    </p:spTree>
    <p:extLst>
      <p:ext uri="{BB962C8B-B14F-4D97-AF65-F5344CB8AC3E}">
        <p14:creationId xmlns:p14="http://schemas.microsoft.com/office/powerpoint/2010/main" val="1869460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Use Cases &amp; Testing</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60EAF32-7213-2CCB-4658-501C4BEA8CF4}"/>
              </a:ext>
            </a:extLst>
          </p:cNvPr>
          <p:cNvSpPr txBox="1"/>
          <p:nvPr/>
        </p:nvSpPr>
        <p:spPr>
          <a:xfrm>
            <a:off x="778855" y="109404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Use Cases</a:t>
            </a:r>
          </a:p>
          <a:p>
            <a:pPr marL="285750" marR="0" lvl="0" indent="-285750" rtl="0">
              <a:lnSpc>
                <a:spcPct val="100000"/>
              </a:lnSpc>
              <a:spcBef>
                <a:spcPts val="0"/>
              </a:spcBef>
              <a:spcAft>
                <a:spcPts val="0"/>
              </a:spcAft>
              <a:buFont typeface="Arial" panose="020B0604020202020204" pitchFamily="34" charset="0"/>
              <a:buChar char="•"/>
            </a:pPr>
            <a:r>
              <a:rPr lang="en-IN" sz="1600" dirty="0"/>
              <a:t>Real-Time Temperature &amp; Humidity Monitoring</a:t>
            </a:r>
          </a:p>
          <a:p>
            <a:pPr marL="285750" marR="0" lvl="0" indent="-285750" rtl="0">
              <a:lnSpc>
                <a:spcPct val="100000"/>
              </a:lnSpc>
              <a:spcBef>
                <a:spcPts val="0"/>
              </a:spcBef>
              <a:spcAft>
                <a:spcPts val="0"/>
              </a:spcAft>
              <a:buFont typeface="Arial" panose="020B0604020202020204" pitchFamily="34" charset="0"/>
              <a:buChar char="•"/>
            </a:pPr>
            <a:r>
              <a:rPr lang="en-US" sz="1600" dirty="0"/>
              <a:t>Predictive Maintenance for Vehicle Health</a:t>
            </a:r>
          </a:p>
          <a:p>
            <a:pPr marL="285750" marR="0" lvl="0" indent="-285750" rtl="0">
              <a:lnSpc>
                <a:spcPct val="100000"/>
              </a:lnSpc>
              <a:spcBef>
                <a:spcPts val="0"/>
              </a:spcBef>
              <a:spcAft>
                <a:spcPts val="0"/>
              </a:spcAft>
              <a:buFont typeface="Arial" panose="020B0604020202020204" pitchFamily="34" charset="0"/>
              <a:buChar char="•"/>
            </a:pPr>
            <a:r>
              <a:rPr lang="it-IT" sz="1600" dirty="0"/>
              <a:t>Remote Vehicle Monitoring via Cloud</a:t>
            </a:r>
          </a:p>
          <a:p>
            <a:pPr marL="285750" marR="0" lvl="0" indent="-285750" rtl="0">
              <a:lnSpc>
                <a:spcPct val="100000"/>
              </a:lnSpc>
              <a:spcBef>
                <a:spcPts val="0"/>
              </a:spcBef>
              <a:spcAft>
                <a:spcPts val="0"/>
              </a:spcAft>
              <a:buFont typeface="Arial" panose="020B0604020202020204" pitchFamily="34" charset="0"/>
              <a:buChar char="•"/>
            </a:pPr>
            <a:r>
              <a:rPr lang="en-US" sz="1600" dirty="0"/>
              <a:t>Anomaly Detection Using AI Models</a:t>
            </a:r>
          </a:p>
          <a:p>
            <a:pPr marL="285750" marR="0" lvl="0" indent="-285750" rtl="0">
              <a:lnSpc>
                <a:spcPct val="100000"/>
              </a:lnSpc>
              <a:spcBef>
                <a:spcPts val="0"/>
              </a:spcBef>
              <a:spcAft>
                <a:spcPts val="0"/>
              </a:spcAft>
              <a:buFont typeface="Arial" panose="020B0604020202020204" pitchFamily="34" charset="0"/>
              <a:buChar char="•"/>
            </a:pPr>
            <a:r>
              <a:rPr lang="en-US" sz="1600" dirty="0"/>
              <a:t>Data-Driven Decision Making for Auto Maintenance</a:t>
            </a:r>
            <a:endParaRPr lang="en-IN" sz="1600"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1DFC5A03-8723-D0D0-00E3-3B2AA3C32CD5}"/>
              </a:ext>
            </a:extLst>
          </p:cNvPr>
          <p:cNvSpPr txBox="1"/>
          <p:nvPr/>
        </p:nvSpPr>
        <p:spPr>
          <a:xfrm>
            <a:off x="6257924" y="1097257"/>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Test Cases </a:t>
            </a:r>
          </a:p>
          <a:p>
            <a:pPr marL="285750" marR="0" lvl="0" indent="-285750" rtl="0">
              <a:spcBef>
                <a:spcPts val="0"/>
              </a:spcBef>
              <a:spcAft>
                <a:spcPts val="0"/>
              </a:spcAft>
              <a:buFont typeface="Arial" panose="020B0604020202020204" pitchFamily="34" charset="0"/>
              <a:buChar char="•"/>
            </a:pPr>
            <a:r>
              <a:rPr lang="en-IN" sz="1600" dirty="0"/>
              <a:t>Sensor Data Collection</a:t>
            </a:r>
          </a:p>
          <a:p>
            <a:pPr marL="285750" marR="0" lvl="0" indent="-285750" rtl="0">
              <a:spcBef>
                <a:spcPts val="0"/>
              </a:spcBef>
              <a:spcAft>
                <a:spcPts val="0"/>
              </a:spcAft>
              <a:buFont typeface="Arial" panose="020B0604020202020204" pitchFamily="34" charset="0"/>
              <a:buChar char="•"/>
            </a:pPr>
            <a:r>
              <a:rPr lang="en-IN" sz="1600" dirty="0" err="1"/>
              <a:t>Wokwi</a:t>
            </a:r>
            <a:r>
              <a:rPr lang="en-IN" sz="1600" dirty="0"/>
              <a:t> Simulation</a:t>
            </a:r>
            <a:endParaRPr lang="en-IN" sz="1600" dirty="0">
              <a:latin typeface="Verdana" panose="020B0604030504040204" pitchFamily="34" charset="0"/>
              <a:ea typeface="Verdana" panose="020B0604030504040204" pitchFamily="34" charset="0"/>
            </a:endParaRPr>
          </a:p>
          <a:p>
            <a:pPr marL="285750" marR="0" lvl="0" indent="-285750" rtl="0">
              <a:spcBef>
                <a:spcPts val="0"/>
              </a:spcBef>
              <a:spcAft>
                <a:spcPts val="0"/>
              </a:spcAft>
              <a:buFont typeface="Arial" panose="020B0604020202020204" pitchFamily="34" charset="0"/>
              <a:buChar char="•"/>
            </a:pPr>
            <a:r>
              <a:rPr lang="en-IN" sz="1600" dirty="0"/>
              <a:t>MQTT Data Transmission</a:t>
            </a:r>
            <a:endParaRPr lang="en-IN" sz="1600" dirty="0">
              <a:latin typeface="Verdana" panose="020B0604030504040204" pitchFamily="34" charset="0"/>
              <a:ea typeface="Verdana" panose="020B0604030504040204" pitchFamily="34" charset="0"/>
            </a:endParaRPr>
          </a:p>
          <a:p>
            <a:pPr marL="285750" marR="0" lvl="0" indent="-285750" rtl="0">
              <a:spcBef>
                <a:spcPts val="0"/>
              </a:spcBef>
              <a:spcAft>
                <a:spcPts val="0"/>
              </a:spcAft>
              <a:buFont typeface="Arial" panose="020B0604020202020204" pitchFamily="34" charset="0"/>
              <a:buChar char="•"/>
            </a:pPr>
            <a:r>
              <a:rPr lang="en-IN" sz="1600" dirty="0"/>
              <a:t>Node-RED Data Processing</a:t>
            </a:r>
          </a:p>
          <a:p>
            <a:pPr marL="285750" indent="-285750">
              <a:buFont typeface="Arial" panose="020B0604020202020204" pitchFamily="34" charset="0"/>
              <a:buChar char="•"/>
            </a:pPr>
            <a:r>
              <a:rPr lang="en-IN" sz="1600" dirty="0"/>
              <a:t>Cloud Database Storage</a:t>
            </a:r>
          </a:p>
          <a:p>
            <a:pPr marL="285750" marR="0" lvl="0" indent="-285750" rtl="0">
              <a:spcBef>
                <a:spcPts val="0"/>
              </a:spcBef>
              <a:spcAft>
                <a:spcPts val="0"/>
              </a:spcAft>
              <a:buFont typeface="Arial" panose="020B0604020202020204" pitchFamily="34" charset="0"/>
              <a:buChar char="•"/>
            </a:pPr>
            <a:r>
              <a:rPr lang="en-IN" sz="1600" dirty="0"/>
              <a:t>Anomaly Detection</a:t>
            </a:r>
          </a:p>
          <a:p>
            <a:pPr marL="285750" marR="0" lvl="0" indent="-285750" rtl="0">
              <a:spcBef>
                <a:spcPts val="0"/>
              </a:spcBef>
              <a:spcAft>
                <a:spcPts val="0"/>
              </a:spcAft>
              <a:buFont typeface="Arial" panose="020B0604020202020204" pitchFamily="34" charset="0"/>
              <a:buChar char="•"/>
            </a:pPr>
            <a:r>
              <a:rPr lang="en-IN" sz="1600" dirty="0"/>
              <a:t>Dashboard Real-Time Update</a:t>
            </a:r>
          </a:p>
          <a:p>
            <a:pPr marL="285750" marR="0" lvl="0" indent="-285750" rtl="0">
              <a:spcBef>
                <a:spcPts val="0"/>
              </a:spcBef>
              <a:spcAft>
                <a:spcPts val="0"/>
              </a:spcAft>
              <a:buFont typeface="Arial" panose="020B0604020202020204" pitchFamily="34" charset="0"/>
              <a:buChar char="•"/>
            </a:pPr>
            <a:r>
              <a:rPr lang="en-IN" sz="1600" dirty="0"/>
              <a:t>Predictive Maintenance</a:t>
            </a:r>
            <a:endParaRPr lang="en-IN" sz="16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95428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3521B-31A5-3342-0003-C1343F2D360C}"/>
              </a:ext>
            </a:extLst>
          </p:cNvPr>
          <p:cNvSpPr>
            <a:spLocks noGrp="1"/>
          </p:cNvSpPr>
          <p:nvPr>
            <p:ph idx="1"/>
          </p:nvPr>
        </p:nvSpPr>
        <p:spPr>
          <a:xfrm>
            <a:off x="535709" y="131976"/>
            <a:ext cx="11111346" cy="6044988"/>
          </a:xfrm>
        </p:spPr>
        <p:txBody>
          <a:bodyPr/>
          <a:lstStyle/>
          <a:p>
            <a:pPr marL="50800" indent="0">
              <a:buNone/>
            </a:pPr>
            <a:r>
              <a:rPr lang="en-US" sz="2800" b="1" i="0" u="none" strike="noStrike" cap="none" dirty="0">
                <a:solidFill>
                  <a:srgbClr val="000000"/>
                </a:solidFill>
                <a:latin typeface="Montserrat"/>
                <a:ea typeface="Montserrat"/>
                <a:cs typeface="Montserrat"/>
                <a:sym typeface="Montserrat"/>
              </a:rPr>
              <a:t>                 </a:t>
            </a: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2400" b="0" i="0" u="none" strike="noStrike" cap="none" dirty="0">
              <a:solidFill>
                <a:srgbClr val="000000"/>
              </a:solidFill>
              <a:latin typeface="Arial"/>
              <a:ea typeface="Arial"/>
              <a:cs typeface="Arial"/>
              <a:sym typeface="Arial"/>
            </a:endParaRPr>
          </a:p>
          <a:p>
            <a:endParaRPr lang="en-IN" dirty="0"/>
          </a:p>
        </p:txBody>
      </p:sp>
      <p:graphicFrame>
        <p:nvGraphicFramePr>
          <p:cNvPr id="3" name="Table 2">
            <a:extLst>
              <a:ext uri="{FF2B5EF4-FFF2-40B4-BE49-F238E27FC236}">
                <a16:creationId xmlns:a16="http://schemas.microsoft.com/office/drawing/2014/main" id="{6F950C96-9486-29F4-DB51-7C67CDC9F319}"/>
              </a:ext>
            </a:extLst>
          </p:cNvPr>
          <p:cNvGraphicFramePr>
            <a:graphicFrameLocks noGrp="1"/>
          </p:cNvGraphicFramePr>
          <p:nvPr/>
        </p:nvGraphicFramePr>
        <p:xfrm>
          <a:off x="3628454" y="3352006"/>
          <a:ext cx="4925568" cy="304800"/>
        </p:xfrm>
        <a:graphic>
          <a:graphicData uri="http://schemas.openxmlformats.org/drawingml/2006/table">
            <a:tbl>
              <a:tblPr/>
              <a:tblGrid>
                <a:gridCol w="335280">
                  <a:extLst>
                    <a:ext uri="{9D8B030D-6E8A-4147-A177-3AD203B41FA5}">
                      <a16:colId xmlns:a16="http://schemas.microsoft.com/office/drawing/2014/main" val="2801125262"/>
                    </a:ext>
                  </a:extLst>
                </a:gridCol>
                <a:gridCol w="4590288">
                  <a:extLst>
                    <a:ext uri="{9D8B030D-6E8A-4147-A177-3AD203B41FA5}">
                      <a16:colId xmlns:a16="http://schemas.microsoft.com/office/drawing/2014/main" val="2417036650"/>
                    </a:ext>
                  </a:extLst>
                </a:gridCol>
              </a:tblGrid>
              <a:tr h="0">
                <a:tc>
                  <a:txBody>
                    <a:bodyPr/>
                    <a:lstStyle/>
                    <a:p>
                      <a:pPr fontAlgn="t"/>
                      <a:endParaRPr lang="en-IN">
                        <a:effectLst/>
                      </a:endParaRPr>
                    </a:p>
                  </a:txBody>
                  <a:tcPr marL="121920" marR="121920">
                    <a:lnL>
                      <a:noFill/>
                    </a:lnL>
                    <a:lnR>
                      <a:noFill/>
                    </a:lnR>
                    <a:lnT>
                      <a:noFill/>
                    </a:lnT>
                    <a:lnB>
                      <a:noFill/>
                    </a:lnB>
                    <a:noFill/>
                  </a:tcPr>
                </a:tc>
                <a:tc>
                  <a:txBody>
                    <a:bodyPr/>
                    <a:lstStyle/>
                    <a:p>
                      <a:endParaRPr lang="en-IN" dirty="0">
                        <a:solidFill>
                          <a:srgbClr val="222222"/>
                        </a:solidFill>
                        <a:effectLst/>
                      </a:endParaRPr>
                    </a:p>
                  </a:txBody>
                  <a:tcPr anchor="ctr">
                    <a:lnL>
                      <a:noFill/>
                    </a:lnL>
                    <a:lnR>
                      <a:noFill/>
                    </a:lnR>
                    <a:lnT>
                      <a:noFill/>
                    </a:lnT>
                    <a:lnB>
                      <a:noFill/>
                    </a:lnB>
                    <a:noFill/>
                  </a:tcPr>
                </a:tc>
                <a:extLst>
                  <a:ext uri="{0D108BD9-81ED-4DB2-BD59-A6C34878D82A}">
                    <a16:rowId xmlns:a16="http://schemas.microsoft.com/office/drawing/2014/main" val="3934977186"/>
                  </a:ext>
                </a:extLst>
              </a:tr>
            </a:tbl>
          </a:graphicData>
        </a:graphic>
      </p:graphicFrame>
      <p:pic>
        <p:nvPicPr>
          <p:cNvPr id="1026" name="Picture 2">
            <a:extLst>
              <a:ext uri="{FF2B5EF4-FFF2-40B4-BE49-F238E27FC236}">
                <a16:creationId xmlns:a16="http://schemas.microsoft.com/office/drawing/2014/main" id="{CE3D6F3C-FFB9-2A7D-9C11-4768B0206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25" y="10788650"/>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06A1D8-16A7-DD1A-57DD-92361127B1AF}"/>
              </a:ext>
            </a:extLst>
          </p:cNvPr>
          <p:cNvSpPr txBox="1"/>
          <p:nvPr/>
        </p:nvSpPr>
        <p:spPr>
          <a:xfrm>
            <a:off x="320040" y="1060704"/>
            <a:ext cx="9372600" cy="5047536"/>
          </a:xfrm>
          <a:prstGeom prst="rect">
            <a:avLst/>
          </a:prstGeom>
          <a:noFill/>
        </p:spPr>
        <p:txBody>
          <a:bodyPr wrap="square" rtlCol="0">
            <a:spAutoFit/>
          </a:bodyPr>
          <a:lstStyle/>
          <a:p>
            <a:r>
              <a:rPr lang="en-IN" b="0" dirty="0">
                <a:solidFill>
                  <a:srgbClr val="0000FF"/>
                </a:solidFill>
                <a:effectLst/>
                <a:latin typeface="Consolas" panose="020B0609020204030204" pitchFamily="49" charset="0"/>
              </a:rPr>
              <a:t>#include</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&lt;</a:t>
            </a:r>
            <a:r>
              <a:rPr lang="en-IN" b="0" dirty="0" err="1">
                <a:solidFill>
                  <a:srgbClr val="A31515"/>
                </a:solidFill>
                <a:effectLst/>
                <a:latin typeface="Consolas" panose="020B0609020204030204" pitchFamily="49" charset="0"/>
              </a:rPr>
              <a:t>WiFi.h</a:t>
            </a:r>
            <a:r>
              <a:rPr lang="en-IN" b="0" dirty="0">
                <a:solidFill>
                  <a:srgbClr val="0000FF"/>
                </a:solidFill>
                <a:effectLst/>
                <a:latin typeface="Consolas" panose="020B0609020204030204" pitchFamily="49" charset="0"/>
              </a:rPr>
              <a:t>&gt;</a:t>
            </a:r>
            <a:r>
              <a:rPr lang="en-IN" b="0" dirty="0">
                <a:solidFill>
                  <a:srgbClr val="000000"/>
                </a:solidFill>
                <a:effectLst/>
                <a:latin typeface="Consolas" panose="020B0609020204030204" pitchFamily="49" charset="0"/>
              </a:rPr>
              <a:t>  </a:t>
            </a:r>
          </a:p>
          <a:p>
            <a:r>
              <a:rPr lang="en-IN" b="0" dirty="0">
                <a:solidFill>
                  <a:srgbClr val="0000FF"/>
                </a:solidFill>
                <a:effectLst/>
                <a:latin typeface="Consolas" panose="020B0609020204030204" pitchFamily="49" charset="0"/>
              </a:rPr>
              <a:t>#include</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&lt;</a:t>
            </a:r>
            <a:r>
              <a:rPr lang="en-IN" b="0" dirty="0" err="1">
                <a:solidFill>
                  <a:srgbClr val="A31515"/>
                </a:solidFill>
                <a:effectLst/>
                <a:latin typeface="Consolas" panose="020B0609020204030204" pitchFamily="49" charset="0"/>
              </a:rPr>
              <a:t>PubSubClient.h</a:t>
            </a:r>
            <a:r>
              <a:rPr lang="en-IN" b="0" dirty="0">
                <a:solidFill>
                  <a:srgbClr val="0000FF"/>
                </a:solidFill>
                <a:effectLst/>
                <a:latin typeface="Consolas" panose="020B0609020204030204" pitchFamily="49" charset="0"/>
              </a:rPr>
              <a:t>&gt;</a:t>
            </a:r>
            <a:endParaRPr lang="en-IN" b="0" dirty="0">
              <a:solidFill>
                <a:srgbClr val="000000"/>
              </a:solidFill>
              <a:effectLst/>
              <a:latin typeface="Consolas" panose="020B0609020204030204" pitchFamily="49" charset="0"/>
            </a:endParaRPr>
          </a:p>
          <a:p>
            <a:r>
              <a:rPr lang="en-IN" b="0" dirty="0">
                <a:solidFill>
                  <a:srgbClr val="0000FF"/>
                </a:solidFill>
                <a:effectLst/>
                <a:latin typeface="Consolas" panose="020B0609020204030204" pitchFamily="49" charset="0"/>
              </a:rPr>
              <a:t>#include</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&lt;</a:t>
            </a:r>
            <a:r>
              <a:rPr lang="en-IN" b="0" dirty="0" err="1">
                <a:solidFill>
                  <a:srgbClr val="A31515"/>
                </a:solidFill>
                <a:effectLst/>
                <a:latin typeface="Consolas" panose="020B0609020204030204" pitchFamily="49" charset="0"/>
              </a:rPr>
              <a:t>DHTesp.h</a:t>
            </a:r>
            <a:r>
              <a:rPr lang="en-IN" b="0" dirty="0">
                <a:solidFill>
                  <a:srgbClr val="0000FF"/>
                </a:solidFill>
                <a:effectLst/>
                <a:latin typeface="Consolas" panose="020B0609020204030204" pitchFamily="49" charset="0"/>
              </a:rPr>
              <a:t>&gt;</a:t>
            </a:r>
            <a:endParaRPr lang="en-IN" b="0" dirty="0">
              <a:solidFill>
                <a:srgbClr val="000000"/>
              </a:solidFill>
              <a:effectLst/>
              <a:latin typeface="Consolas" panose="020B0609020204030204" pitchFamily="49" charset="0"/>
            </a:endParaRPr>
          </a:p>
          <a:p>
            <a:br>
              <a:rPr lang="en-IN" b="0" dirty="0">
                <a:solidFill>
                  <a:srgbClr val="000000"/>
                </a:solidFill>
                <a:effectLst/>
                <a:latin typeface="Consolas" panose="020B0609020204030204" pitchFamily="49" charset="0"/>
              </a:rPr>
            </a:br>
            <a:r>
              <a:rPr lang="en-IN" b="0" dirty="0" err="1">
                <a:solidFill>
                  <a:srgbClr val="0000FF"/>
                </a:solidFill>
                <a:effectLst/>
                <a:latin typeface="Consolas" panose="020B0609020204030204" pitchFamily="49" charset="0"/>
              </a:rPr>
              <a:t>const</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int</a:t>
            </a:r>
            <a:r>
              <a:rPr lang="en-IN" b="0" dirty="0">
                <a:solidFill>
                  <a:srgbClr val="000000"/>
                </a:solidFill>
                <a:effectLst/>
                <a:latin typeface="Consolas" panose="020B0609020204030204" pitchFamily="49" charset="0"/>
              </a:rPr>
              <a:t> DHT_PIN = </a:t>
            </a:r>
            <a:r>
              <a:rPr lang="en-IN" b="0" dirty="0">
                <a:solidFill>
                  <a:srgbClr val="098658"/>
                </a:solidFill>
                <a:effectLst/>
                <a:latin typeface="Consolas" panose="020B0609020204030204" pitchFamily="49" charset="0"/>
              </a:rPr>
              <a:t>15</a:t>
            </a:r>
            <a:r>
              <a:rPr lang="en-IN" b="0" dirty="0">
                <a:solidFill>
                  <a:srgbClr val="000000"/>
                </a:solidFill>
                <a:effectLst/>
                <a:latin typeface="Consolas" panose="020B0609020204030204" pitchFamily="49" charset="0"/>
              </a:rPr>
              <a:t>;  </a:t>
            </a:r>
          </a:p>
          <a:p>
            <a:r>
              <a:rPr lang="en-IN" b="0" dirty="0" err="1">
                <a:solidFill>
                  <a:srgbClr val="000000"/>
                </a:solidFill>
                <a:effectLst/>
                <a:latin typeface="Consolas" panose="020B0609020204030204" pitchFamily="49" charset="0"/>
              </a:rPr>
              <a:t>DHTesp</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dht</a:t>
            </a:r>
            <a:r>
              <a:rPr lang="en-IN" b="0" dirty="0">
                <a:solidFill>
                  <a:srgbClr val="000000"/>
                </a:solidFill>
                <a:effectLst/>
                <a:latin typeface="Consolas" panose="020B0609020204030204" pitchFamily="49" charset="0"/>
              </a:rPr>
              <a:t>; </a:t>
            </a:r>
          </a:p>
          <a:p>
            <a:r>
              <a:rPr lang="en-IN" b="0" dirty="0" err="1">
                <a:solidFill>
                  <a:srgbClr val="0000FF"/>
                </a:solidFill>
                <a:effectLst/>
                <a:latin typeface="Consolas" panose="020B0609020204030204" pitchFamily="49" charset="0"/>
              </a:rPr>
              <a:t>const</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char</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ssid</a:t>
            </a:r>
            <a:r>
              <a:rPr lang="en-IN" b="0" dirty="0">
                <a:solidFill>
                  <a:srgbClr val="000000"/>
                </a:solidFill>
                <a:effectLst/>
                <a:latin typeface="Consolas" panose="020B0609020204030204" pitchFamily="49" charset="0"/>
              </a:rPr>
              <a:t> = </a:t>
            </a:r>
            <a:r>
              <a:rPr lang="en-IN" b="0" dirty="0">
                <a:solidFill>
                  <a:srgbClr val="A31515"/>
                </a:solidFill>
                <a:effectLst/>
                <a:latin typeface="Consolas" panose="020B0609020204030204" pitchFamily="49" charset="0"/>
              </a:rPr>
              <a:t>"Wokwi-GUEST"</a:t>
            </a:r>
            <a:r>
              <a:rPr lang="en-IN" b="0" dirty="0">
                <a:solidFill>
                  <a:srgbClr val="000000"/>
                </a:solidFill>
                <a:effectLst/>
                <a:latin typeface="Consolas" panose="020B0609020204030204" pitchFamily="49" charset="0"/>
              </a:rPr>
              <a:t>; </a:t>
            </a:r>
          </a:p>
          <a:p>
            <a:r>
              <a:rPr lang="en-IN" b="0" dirty="0" err="1">
                <a:solidFill>
                  <a:srgbClr val="0000FF"/>
                </a:solidFill>
                <a:effectLst/>
                <a:latin typeface="Consolas" panose="020B0609020204030204" pitchFamily="49" charset="0"/>
              </a:rPr>
              <a:t>const</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char</a:t>
            </a:r>
            <a:r>
              <a:rPr lang="en-IN" b="0" dirty="0">
                <a:solidFill>
                  <a:srgbClr val="000000"/>
                </a:solidFill>
                <a:effectLst/>
                <a:latin typeface="Consolas" panose="020B0609020204030204" pitchFamily="49" charset="0"/>
              </a:rPr>
              <a:t>* password = </a:t>
            </a:r>
            <a:r>
              <a:rPr lang="en-IN" b="0" dirty="0">
                <a:solidFill>
                  <a:srgbClr val="A31515"/>
                </a:solidFill>
                <a:effectLst/>
                <a:latin typeface="Consolas" panose="020B0609020204030204" pitchFamily="49" charset="0"/>
              </a:rPr>
              <a:t>""</a:t>
            </a:r>
            <a:r>
              <a:rPr lang="en-IN" b="0" dirty="0">
                <a:solidFill>
                  <a:srgbClr val="000000"/>
                </a:solidFill>
                <a:effectLst/>
                <a:latin typeface="Consolas" panose="020B0609020204030204" pitchFamily="49" charset="0"/>
              </a:rPr>
              <a:t>;</a:t>
            </a:r>
          </a:p>
          <a:p>
            <a:r>
              <a:rPr lang="en-IN" b="0" dirty="0" err="1">
                <a:solidFill>
                  <a:srgbClr val="0000FF"/>
                </a:solidFill>
                <a:effectLst/>
                <a:latin typeface="Consolas" panose="020B0609020204030204" pitchFamily="49" charset="0"/>
              </a:rPr>
              <a:t>const</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char</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mqtt_server</a:t>
            </a:r>
            <a:r>
              <a:rPr lang="en-IN" b="0" dirty="0">
                <a:solidFill>
                  <a:srgbClr val="000000"/>
                </a:solidFill>
                <a:effectLst/>
                <a:latin typeface="Consolas" panose="020B0609020204030204" pitchFamily="49" charset="0"/>
              </a:rPr>
              <a:t> = </a:t>
            </a:r>
            <a:r>
              <a:rPr lang="en-IN" b="0" dirty="0">
                <a:solidFill>
                  <a:srgbClr val="A31515"/>
                </a:solidFill>
                <a:effectLst/>
                <a:latin typeface="Consolas" panose="020B0609020204030204" pitchFamily="49" charset="0"/>
              </a:rPr>
              <a:t>"test.mosquitto.org"</a:t>
            </a:r>
            <a:r>
              <a:rPr lang="en-IN" b="0" dirty="0">
                <a:solidFill>
                  <a:srgbClr val="000000"/>
                </a:solidFill>
                <a:effectLst/>
                <a:latin typeface="Consolas" panose="020B0609020204030204" pitchFamily="49" charset="0"/>
              </a:rPr>
              <a:t>;</a:t>
            </a:r>
          </a:p>
          <a:p>
            <a:br>
              <a:rPr lang="en-IN" b="0" dirty="0">
                <a:solidFill>
                  <a:srgbClr val="000000"/>
                </a:solidFill>
                <a:effectLst/>
                <a:latin typeface="Consolas" panose="020B0609020204030204" pitchFamily="49" charset="0"/>
              </a:rPr>
            </a:br>
            <a:r>
              <a:rPr lang="en-IN" b="0" dirty="0" err="1">
                <a:solidFill>
                  <a:srgbClr val="000000"/>
                </a:solidFill>
                <a:effectLst/>
                <a:latin typeface="Consolas" panose="020B0609020204030204" pitchFamily="49" charset="0"/>
              </a:rPr>
              <a:t>WiFiClient</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espClient</a:t>
            </a:r>
            <a:r>
              <a:rPr lang="en-IN" b="0" dirty="0">
                <a:solidFill>
                  <a:srgbClr val="000000"/>
                </a:solidFill>
                <a:effectLst/>
                <a:latin typeface="Consolas" panose="020B0609020204030204" pitchFamily="49" charset="0"/>
              </a:rPr>
              <a:t>;</a:t>
            </a:r>
          </a:p>
          <a:p>
            <a:r>
              <a:rPr lang="en-IN" b="0" dirty="0" err="1">
                <a:solidFill>
                  <a:srgbClr val="000000"/>
                </a:solidFill>
                <a:effectLst/>
                <a:latin typeface="Consolas" panose="020B0609020204030204" pitchFamily="49" charset="0"/>
              </a:rPr>
              <a:t>PubSubClient</a:t>
            </a:r>
            <a:r>
              <a:rPr lang="en-IN" b="0" dirty="0">
                <a:solidFill>
                  <a:srgbClr val="000000"/>
                </a:solidFill>
                <a:effectLst/>
                <a:latin typeface="Consolas" panose="020B0609020204030204" pitchFamily="49" charset="0"/>
              </a:rPr>
              <a:t> client(</a:t>
            </a:r>
            <a:r>
              <a:rPr lang="en-IN" b="0" dirty="0" err="1">
                <a:solidFill>
                  <a:srgbClr val="000000"/>
                </a:solidFill>
                <a:effectLst/>
                <a:latin typeface="Consolas" panose="020B0609020204030204" pitchFamily="49" charset="0"/>
              </a:rPr>
              <a:t>espClient</a:t>
            </a:r>
            <a:r>
              <a:rPr lang="en-IN" b="0" dirty="0">
                <a:solidFill>
                  <a:srgbClr val="000000"/>
                </a:solidFill>
                <a:effectLst/>
                <a:latin typeface="Consolas" panose="020B0609020204030204" pitchFamily="49" charset="0"/>
              </a:rPr>
              <a:t>);</a:t>
            </a:r>
          </a:p>
          <a:p>
            <a:r>
              <a:rPr lang="en-IN" b="0" dirty="0">
                <a:solidFill>
                  <a:srgbClr val="0000FF"/>
                </a:solidFill>
                <a:effectLst/>
                <a:latin typeface="Consolas" panose="020B0609020204030204" pitchFamily="49" charset="0"/>
              </a:rPr>
              <a:t>unsigned</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long</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lastMsg</a:t>
            </a:r>
            <a:r>
              <a:rPr lang="en-IN" b="0" dirty="0">
                <a:solidFill>
                  <a:srgbClr val="000000"/>
                </a:solidFill>
                <a:effectLst/>
                <a:latin typeface="Consolas" panose="020B0609020204030204" pitchFamily="49" charset="0"/>
              </a:rPr>
              <a:t> = </a:t>
            </a:r>
            <a:r>
              <a:rPr lang="en-IN" b="0" dirty="0">
                <a:solidFill>
                  <a:srgbClr val="098658"/>
                </a:solidFill>
                <a:effectLst/>
                <a:latin typeface="Consolas" panose="020B0609020204030204" pitchFamily="49" charset="0"/>
              </a:rPr>
              <a:t>0</a:t>
            </a:r>
            <a:r>
              <a:rPr lang="en-IN" b="0" dirty="0">
                <a:solidFill>
                  <a:srgbClr val="000000"/>
                </a:solidFill>
                <a:effectLst/>
                <a:latin typeface="Consolas" panose="020B0609020204030204" pitchFamily="49" charset="0"/>
              </a:rPr>
              <a:t>;</a:t>
            </a:r>
          </a:p>
          <a:p>
            <a:r>
              <a:rPr lang="en-IN" b="0" dirty="0">
                <a:solidFill>
                  <a:srgbClr val="0000FF"/>
                </a:solidFill>
                <a:effectLst/>
                <a:latin typeface="Consolas" panose="020B0609020204030204" pitchFamily="49" charset="0"/>
              </a:rPr>
              <a:t>float</a:t>
            </a:r>
            <a:r>
              <a:rPr lang="en-IN" b="0" dirty="0">
                <a:solidFill>
                  <a:srgbClr val="000000"/>
                </a:solidFill>
                <a:effectLst/>
                <a:latin typeface="Consolas" panose="020B0609020204030204" pitchFamily="49" charset="0"/>
              </a:rPr>
              <a:t> temp = </a:t>
            </a:r>
            <a:r>
              <a:rPr lang="en-IN" b="0" dirty="0">
                <a:solidFill>
                  <a:srgbClr val="098658"/>
                </a:solidFill>
                <a:effectLst/>
                <a:latin typeface="Consolas" panose="020B0609020204030204" pitchFamily="49" charset="0"/>
              </a:rPr>
              <a:t>0</a:t>
            </a:r>
            <a:r>
              <a:rPr lang="en-IN" b="0" dirty="0">
                <a:solidFill>
                  <a:srgbClr val="000000"/>
                </a:solidFill>
                <a:effectLst/>
                <a:latin typeface="Consolas" panose="020B0609020204030204" pitchFamily="49" charset="0"/>
              </a:rPr>
              <a:t>;</a:t>
            </a:r>
          </a:p>
          <a:p>
            <a:r>
              <a:rPr lang="en-IN" b="0" dirty="0">
                <a:solidFill>
                  <a:srgbClr val="0000FF"/>
                </a:solidFill>
                <a:effectLst/>
                <a:latin typeface="Consolas" panose="020B0609020204030204" pitchFamily="49" charset="0"/>
              </a:rPr>
              <a:t>float</a:t>
            </a:r>
            <a:r>
              <a:rPr lang="en-IN" b="0" dirty="0">
                <a:solidFill>
                  <a:srgbClr val="000000"/>
                </a:solidFill>
                <a:effectLst/>
                <a:latin typeface="Consolas" panose="020B0609020204030204" pitchFamily="49" charset="0"/>
              </a:rPr>
              <a:t> hum = </a:t>
            </a:r>
            <a:r>
              <a:rPr lang="en-IN" b="0" dirty="0">
                <a:solidFill>
                  <a:srgbClr val="098658"/>
                </a:solidFill>
                <a:effectLst/>
                <a:latin typeface="Consolas" panose="020B0609020204030204" pitchFamily="49" charset="0"/>
              </a:rPr>
              <a:t>0</a:t>
            </a:r>
            <a:r>
              <a:rPr lang="en-IN" b="0" dirty="0">
                <a:solidFill>
                  <a:srgbClr val="000000"/>
                </a:solidFill>
                <a:effectLst/>
                <a:latin typeface="Consolas" panose="020B0609020204030204" pitchFamily="49" charset="0"/>
              </a:rPr>
              <a:t>;</a:t>
            </a:r>
          </a:p>
          <a:p>
            <a:br>
              <a:rPr lang="en-IN" b="0" dirty="0">
                <a:solidFill>
                  <a:srgbClr val="000000"/>
                </a:solidFill>
                <a:effectLst/>
                <a:latin typeface="Consolas" panose="020B0609020204030204" pitchFamily="49" charset="0"/>
              </a:rPr>
            </a:br>
            <a:r>
              <a:rPr lang="en-IN" b="0" dirty="0">
                <a:solidFill>
                  <a:srgbClr val="0000FF"/>
                </a:solidFill>
                <a:effectLst/>
                <a:latin typeface="Consolas" panose="020B0609020204030204" pitchFamily="49" charset="0"/>
              </a:rPr>
              <a:t>void</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setup_wifi</a:t>
            </a:r>
            <a:r>
              <a:rPr lang="en-IN" b="0" dirty="0">
                <a:solidFill>
                  <a:srgbClr val="000000"/>
                </a:solidFill>
                <a:effectLst/>
                <a:latin typeface="Consolas" panose="020B0609020204030204" pitchFamily="49" charset="0"/>
              </a:rPr>
              <a:t>() { </a:t>
            </a:r>
          </a:p>
          <a:p>
            <a:r>
              <a:rPr lang="en-IN" b="0" dirty="0">
                <a:solidFill>
                  <a:srgbClr val="000000"/>
                </a:solidFill>
                <a:effectLst/>
                <a:latin typeface="Consolas" panose="020B0609020204030204" pitchFamily="49" charset="0"/>
              </a:rPr>
              <a:t>  </a:t>
            </a:r>
            <a:r>
              <a:rPr lang="en-IN" b="0" dirty="0">
                <a:solidFill>
                  <a:srgbClr val="E97366"/>
                </a:solidFill>
                <a:effectLst/>
                <a:latin typeface="Consolas" panose="020B0609020204030204" pitchFamily="49" charset="0"/>
              </a:rPr>
              <a:t>delay</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10</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"Connecting to "</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ssid</a:t>
            </a:r>
            <a:r>
              <a:rPr lang="en-IN" b="0" dirty="0">
                <a:solidFill>
                  <a:srgbClr val="000000"/>
                </a:solidFill>
                <a:effectLst/>
                <a:latin typeface="Consolas" panose="020B0609020204030204" pitchFamily="49" charset="0"/>
              </a:rPr>
              <a:t>);</a:t>
            </a:r>
          </a:p>
          <a:p>
            <a:br>
              <a:rPr lang="en-IN" b="0" dirty="0">
                <a:solidFill>
                  <a:srgbClr val="000000"/>
                </a:solidFill>
                <a:effectLst/>
                <a:latin typeface="Consolas" panose="020B0609020204030204" pitchFamily="49" charset="0"/>
              </a:rPr>
            </a:br>
            <a:endParaRPr lang="en-IN" dirty="0"/>
          </a:p>
        </p:txBody>
      </p:sp>
    </p:spTree>
    <p:extLst>
      <p:ext uri="{BB962C8B-B14F-4D97-AF65-F5344CB8AC3E}">
        <p14:creationId xmlns:p14="http://schemas.microsoft.com/office/powerpoint/2010/main" val="2892114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3E0745-2051-C975-DF92-A994F26199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5" name="TextBox 4">
            <a:extLst>
              <a:ext uri="{FF2B5EF4-FFF2-40B4-BE49-F238E27FC236}">
                <a16:creationId xmlns:a16="http://schemas.microsoft.com/office/drawing/2014/main" id="{145C5710-AD30-93C7-79C1-695D4299B7D0}"/>
              </a:ext>
            </a:extLst>
          </p:cNvPr>
          <p:cNvSpPr txBox="1"/>
          <p:nvPr/>
        </p:nvSpPr>
        <p:spPr>
          <a:xfrm>
            <a:off x="2462784" y="303312"/>
            <a:ext cx="10137648" cy="461665"/>
          </a:xfrm>
          <a:prstGeom prst="rect">
            <a:avLst/>
          </a:prstGeom>
          <a:noFill/>
        </p:spPr>
        <p:txBody>
          <a:bodyPr wrap="square">
            <a:spAutoFit/>
          </a:bodyPr>
          <a:lstStyle/>
          <a:p>
            <a:r>
              <a:rPr lang="en-US" sz="2400" b="1" i="0" u="none" strike="noStrike" cap="none" dirty="0">
                <a:solidFill>
                  <a:srgbClr val="000000"/>
                </a:solidFill>
                <a:latin typeface="Montserrat"/>
                <a:ea typeface="Montserrat"/>
                <a:cs typeface="Montserrat"/>
                <a:sym typeface="Montserrat"/>
              </a:rPr>
              <a:t>Implementation and Results - CODE</a:t>
            </a:r>
            <a:endParaRPr lang="en-IN" sz="2400" dirty="0"/>
          </a:p>
        </p:txBody>
      </p:sp>
      <p:sp>
        <p:nvSpPr>
          <p:cNvPr id="6" name="TextBox 5">
            <a:extLst>
              <a:ext uri="{FF2B5EF4-FFF2-40B4-BE49-F238E27FC236}">
                <a16:creationId xmlns:a16="http://schemas.microsoft.com/office/drawing/2014/main" id="{5F3B790D-0854-BCB4-63DD-3339F03D20EF}"/>
              </a:ext>
            </a:extLst>
          </p:cNvPr>
          <p:cNvSpPr txBox="1"/>
          <p:nvPr/>
        </p:nvSpPr>
        <p:spPr>
          <a:xfrm>
            <a:off x="329184" y="896112"/>
            <a:ext cx="10899648" cy="5047536"/>
          </a:xfrm>
          <a:prstGeom prst="rect">
            <a:avLst/>
          </a:prstGeom>
          <a:noFill/>
        </p:spPr>
        <p:txBody>
          <a:bodyPr wrap="square" rtlCol="0">
            <a:spAutoFit/>
          </a:bodyPr>
          <a:lstStyle/>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WiFi.mode</a:t>
            </a:r>
            <a:r>
              <a:rPr lang="en-IN" b="0" dirty="0">
                <a:solidFill>
                  <a:srgbClr val="000000"/>
                </a:solidFill>
                <a:effectLst/>
                <a:latin typeface="Consolas" panose="020B0609020204030204" pitchFamily="49" charset="0"/>
              </a:rPr>
              <a:t>(WIFI_STA); </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WiFi.</a:t>
            </a:r>
            <a:r>
              <a:rPr lang="en-IN" b="0" dirty="0" err="1">
                <a:solidFill>
                  <a:srgbClr val="E97366"/>
                </a:solidFill>
                <a:effectLst/>
                <a:latin typeface="Consolas" panose="020B0609020204030204" pitchFamily="49" charset="0"/>
              </a:rPr>
              <a:t>begin</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ssid</a:t>
            </a:r>
            <a:r>
              <a:rPr lang="en-IN" b="0" dirty="0">
                <a:solidFill>
                  <a:srgbClr val="000000"/>
                </a:solidFill>
                <a:effectLst/>
                <a:latin typeface="Consolas" panose="020B0609020204030204" pitchFamily="49" charset="0"/>
              </a:rPr>
              <a:t>, password);</a:t>
            </a:r>
          </a:p>
          <a:p>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while</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WiFi.status</a:t>
            </a:r>
            <a:r>
              <a:rPr lang="en-IN" b="0" dirty="0">
                <a:solidFill>
                  <a:srgbClr val="000000"/>
                </a:solidFill>
                <a:effectLst/>
                <a:latin typeface="Consolas" panose="020B0609020204030204" pitchFamily="49" charset="0"/>
              </a:rPr>
              <a:t>() != WL_CONNECTED) { </a:t>
            </a:r>
          </a:p>
          <a:p>
            <a:r>
              <a:rPr lang="en-IN" b="0" dirty="0">
                <a:solidFill>
                  <a:srgbClr val="000000"/>
                </a:solidFill>
                <a:effectLst/>
                <a:latin typeface="Consolas" panose="020B0609020204030204" pitchFamily="49" charset="0"/>
              </a:rPr>
              <a:t>    </a:t>
            </a:r>
            <a:r>
              <a:rPr lang="en-IN" b="0" dirty="0">
                <a:solidFill>
                  <a:srgbClr val="E97366"/>
                </a:solidFill>
                <a:effectLst/>
                <a:latin typeface="Consolas" panose="020B0609020204030204" pitchFamily="49" charset="0"/>
              </a:rPr>
              <a:t>delay</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500</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p>
          <a:p>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  </a:t>
            </a:r>
            <a:r>
              <a:rPr lang="en-IN" b="0" dirty="0" err="1">
                <a:solidFill>
                  <a:srgbClr val="E97366"/>
                </a:solidFill>
                <a:effectLst/>
                <a:latin typeface="Consolas" panose="020B0609020204030204" pitchFamily="49" charset="0"/>
              </a:rPr>
              <a:t>randomSeed</a:t>
            </a:r>
            <a:r>
              <a:rPr lang="en-IN" b="0" dirty="0">
                <a:solidFill>
                  <a:srgbClr val="000000"/>
                </a:solidFill>
                <a:effectLst/>
                <a:latin typeface="Consolas" panose="020B0609020204030204" pitchFamily="49" charset="0"/>
              </a:rPr>
              <a:t>(</a:t>
            </a:r>
            <a:r>
              <a:rPr lang="en-IN" b="0" dirty="0">
                <a:solidFill>
                  <a:srgbClr val="E97366"/>
                </a:solidFill>
                <a:effectLst/>
                <a:latin typeface="Consolas" panose="020B0609020204030204" pitchFamily="49" charset="0"/>
              </a:rPr>
              <a:t>micros</a:t>
            </a:r>
            <a:r>
              <a:rPr lang="en-IN" b="0" dirty="0">
                <a:solidFill>
                  <a:srgbClr val="000000"/>
                </a:solidFill>
                <a:effectLst/>
                <a:latin typeface="Consolas" panose="020B0609020204030204" pitchFamily="49" charset="0"/>
              </a:rPr>
              <a:t>());</a:t>
            </a:r>
          </a:p>
          <a:p>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
            </a:r>
            <a:r>
              <a:rPr lang="en-IN" b="0" dirty="0" err="1">
                <a:solidFill>
                  <a:srgbClr val="A31515"/>
                </a:solidFill>
                <a:effectLst/>
                <a:latin typeface="Consolas" panose="020B0609020204030204" pitchFamily="49" charset="0"/>
              </a:rPr>
              <a:t>WiFi</a:t>
            </a:r>
            <a:r>
              <a:rPr lang="en-IN" b="0" dirty="0">
                <a:solidFill>
                  <a:srgbClr val="A31515"/>
                </a:solidFill>
                <a:effectLst/>
                <a:latin typeface="Consolas" panose="020B0609020204030204" pitchFamily="49" charset="0"/>
              </a:rPr>
              <a:t> connected"</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"IP address: "</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WiFi.localIP</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a:t>
            </a:r>
          </a:p>
          <a:p>
            <a:r>
              <a:rPr lang="en-IN" b="0" dirty="0">
                <a:solidFill>
                  <a:srgbClr val="0000FF"/>
                </a:solidFill>
                <a:effectLst/>
                <a:latin typeface="Consolas" panose="020B0609020204030204" pitchFamily="49" charset="0"/>
              </a:rPr>
              <a:t>void</a:t>
            </a:r>
            <a:r>
              <a:rPr lang="en-IN" b="0" dirty="0">
                <a:solidFill>
                  <a:srgbClr val="000000"/>
                </a:solidFill>
                <a:effectLst/>
                <a:latin typeface="Consolas" panose="020B0609020204030204" pitchFamily="49" charset="0"/>
              </a:rPr>
              <a:t> callback(</a:t>
            </a:r>
            <a:r>
              <a:rPr lang="en-IN" b="0" dirty="0">
                <a:solidFill>
                  <a:srgbClr val="0000FF"/>
                </a:solidFill>
                <a:effectLst/>
                <a:latin typeface="Consolas" panose="020B0609020204030204" pitchFamily="49" charset="0"/>
              </a:rPr>
              <a:t>char</a:t>
            </a:r>
            <a:r>
              <a:rPr lang="en-IN" b="0" dirty="0">
                <a:solidFill>
                  <a:srgbClr val="000000"/>
                </a:solidFill>
                <a:effectLst/>
                <a:latin typeface="Consolas" panose="020B0609020204030204" pitchFamily="49" charset="0"/>
              </a:rPr>
              <a:t>* topic, </a:t>
            </a:r>
            <a:r>
              <a:rPr lang="en-IN" b="0" dirty="0">
                <a:solidFill>
                  <a:srgbClr val="0000FF"/>
                </a:solidFill>
                <a:effectLst/>
                <a:latin typeface="Consolas" panose="020B0609020204030204" pitchFamily="49" charset="0"/>
              </a:rPr>
              <a:t>byte</a:t>
            </a:r>
            <a:r>
              <a:rPr lang="en-IN" b="0" dirty="0">
                <a:solidFill>
                  <a:srgbClr val="000000"/>
                </a:solidFill>
                <a:effectLst/>
                <a:latin typeface="Consolas" panose="020B0609020204030204" pitchFamily="49" charset="0"/>
              </a:rPr>
              <a:t>* payload, </a:t>
            </a:r>
            <a:r>
              <a:rPr lang="en-IN" b="0" dirty="0">
                <a:solidFill>
                  <a:srgbClr val="0000FF"/>
                </a:solidFill>
                <a:effectLst/>
                <a:latin typeface="Consolas" panose="020B0609020204030204" pitchFamily="49" charset="0"/>
              </a:rPr>
              <a:t>unsigned</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int</a:t>
            </a:r>
            <a:r>
              <a:rPr lang="en-IN" b="0" dirty="0">
                <a:solidFill>
                  <a:srgbClr val="000000"/>
                </a:solidFill>
                <a:effectLst/>
                <a:latin typeface="Consolas" panose="020B0609020204030204" pitchFamily="49" charset="0"/>
              </a:rPr>
              <a:t> length) { </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"Message arrived ["</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(topic);</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 "</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for</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int</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i</a:t>
            </a:r>
            <a:r>
              <a:rPr lang="en-IN" b="0" dirty="0">
                <a:solidFill>
                  <a:srgbClr val="000000"/>
                </a:solidFill>
                <a:effectLst/>
                <a:latin typeface="Consolas" panose="020B0609020204030204" pitchFamily="49" charset="0"/>
              </a:rPr>
              <a:t> = </a:t>
            </a:r>
            <a:r>
              <a:rPr lang="en-IN" b="0" dirty="0">
                <a:solidFill>
                  <a:srgbClr val="098658"/>
                </a:solidFill>
                <a:effectLst/>
                <a:latin typeface="Consolas" panose="020B0609020204030204" pitchFamily="49" charset="0"/>
              </a:rPr>
              <a:t>0</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i</a:t>
            </a:r>
            <a:r>
              <a:rPr lang="en-IN" b="0" dirty="0">
                <a:solidFill>
                  <a:srgbClr val="000000"/>
                </a:solidFill>
                <a:effectLst/>
                <a:latin typeface="Consolas" panose="020B0609020204030204" pitchFamily="49" charset="0"/>
              </a:rPr>
              <a:t> &lt; length; </a:t>
            </a:r>
            <a:r>
              <a:rPr lang="en-IN" b="0" dirty="0" err="1">
                <a:solidFill>
                  <a:srgbClr val="000000"/>
                </a:solidFill>
                <a:effectLst/>
                <a:latin typeface="Consolas" panose="020B0609020204030204" pitchFamily="49" charset="0"/>
              </a:rPr>
              <a:t>i</a:t>
            </a:r>
            <a:r>
              <a:rPr lang="en-IN" b="0" dirty="0">
                <a:solidFill>
                  <a:srgbClr val="000000"/>
                </a:solidFill>
                <a:effectLst/>
                <a:latin typeface="Consolas" panose="020B0609020204030204" pitchFamily="49" charset="0"/>
              </a:rPr>
              <a:t>++) { </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0000FF"/>
                </a:solidFill>
                <a:effectLst/>
                <a:latin typeface="Consolas" panose="020B0609020204030204" pitchFamily="49" charset="0"/>
              </a:rPr>
              <a:t>char</a:t>
            </a:r>
            <a:r>
              <a:rPr lang="en-IN" b="0" dirty="0">
                <a:solidFill>
                  <a:srgbClr val="000000"/>
                </a:solidFill>
                <a:effectLst/>
                <a:latin typeface="Consolas" panose="020B0609020204030204" pitchFamily="49" charset="0"/>
              </a:rPr>
              <a:t>)payload[</a:t>
            </a:r>
            <a:r>
              <a:rPr lang="en-IN" b="0" dirty="0" err="1">
                <a:solidFill>
                  <a:srgbClr val="000000"/>
                </a:solidFill>
                <a:effectLst/>
                <a:latin typeface="Consolas" panose="020B0609020204030204" pitchFamily="49" charset="0"/>
              </a:rPr>
              <a:t>i</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p>
          <a:p>
            <a:endParaRPr lang="en-IN" dirty="0"/>
          </a:p>
        </p:txBody>
      </p:sp>
    </p:spTree>
    <p:extLst>
      <p:ext uri="{BB962C8B-B14F-4D97-AF65-F5344CB8AC3E}">
        <p14:creationId xmlns:p14="http://schemas.microsoft.com/office/powerpoint/2010/main" val="2137977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3E0745-2051-C975-DF92-A994F26199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5" name="TextBox 4">
            <a:extLst>
              <a:ext uri="{FF2B5EF4-FFF2-40B4-BE49-F238E27FC236}">
                <a16:creationId xmlns:a16="http://schemas.microsoft.com/office/drawing/2014/main" id="{145C5710-AD30-93C7-79C1-695D4299B7D0}"/>
              </a:ext>
            </a:extLst>
          </p:cNvPr>
          <p:cNvSpPr txBox="1"/>
          <p:nvPr/>
        </p:nvSpPr>
        <p:spPr>
          <a:xfrm>
            <a:off x="2462784" y="303312"/>
            <a:ext cx="10137648" cy="461665"/>
          </a:xfrm>
          <a:prstGeom prst="rect">
            <a:avLst/>
          </a:prstGeom>
          <a:noFill/>
        </p:spPr>
        <p:txBody>
          <a:bodyPr wrap="square">
            <a:spAutoFit/>
          </a:bodyPr>
          <a:lstStyle/>
          <a:p>
            <a:r>
              <a:rPr lang="en-US" sz="2400" b="1" i="0" u="none" strike="noStrike" cap="none" dirty="0">
                <a:solidFill>
                  <a:srgbClr val="000000"/>
                </a:solidFill>
                <a:latin typeface="Montserrat"/>
                <a:ea typeface="Montserrat"/>
                <a:cs typeface="Montserrat"/>
                <a:sym typeface="Montserrat"/>
              </a:rPr>
              <a:t>Implementation and Results - CODE</a:t>
            </a:r>
            <a:endParaRPr lang="en-IN" sz="2400" dirty="0"/>
          </a:p>
        </p:txBody>
      </p:sp>
      <p:sp>
        <p:nvSpPr>
          <p:cNvPr id="2" name="TextBox 1">
            <a:extLst>
              <a:ext uri="{FF2B5EF4-FFF2-40B4-BE49-F238E27FC236}">
                <a16:creationId xmlns:a16="http://schemas.microsoft.com/office/drawing/2014/main" id="{F02860FF-9C31-2B08-36D3-43DAF55FBBA3}"/>
              </a:ext>
            </a:extLst>
          </p:cNvPr>
          <p:cNvSpPr txBox="1"/>
          <p:nvPr/>
        </p:nvSpPr>
        <p:spPr>
          <a:xfrm>
            <a:off x="320040" y="859536"/>
            <a:ext cx="11055096" cy="5478423"/>
          </a:xfrm>
          <a:prstGeom prst="rect">
            <a:avLst/>
          </a:prstGeom>
          <a:noFill/>
        </p:spPr>
        <p:txBody>
          <a:bodyPr wrap="square" rtlCol="0">
            <a:spAutoFit/>
          </a:bodyPr>
          <a:lstStyle/>
          <a:p>
            <a:r>
              <a:rPr lang="en-IN" b="0" dirty="0">
                <a:solidFill>
                  <a:srgbClr val="0000FF"/>
                </a:solidFill>
                <a:effectLst/>
                <a:latin typeface="Consolas" panose="020B0609020204030204" pitchFamily="49" charset="0"/>
              </a:rPr>
              <a:t>void</a:t>
            </a:r>
            <a:r>
              <a:rPr lang="en-IN" b="0" dirty="0">
                <a:solidFill>
                  <a:srgbClr val="000000"/>
                </a:solidFill>
                <a:effectLst/>
                <a:latin typeface="Consolas" panose="020B0609020204030204" pitchFamily="49" charset="0"/>
              </a:rPr>
              <a:t> reconnect() { </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while</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client.connected</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"Attempting MQTT connection..."</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String</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clientId</a:t>
            </a:r>
            <a:r>
              <a:rPr lang="en-IN" b="0" dirty="0">
                <a:solidFill>
                  <a:srgbClr val="000000"/>
                </a:solidFill>
                <a:effectLst/>
                <a:latin typeface="Consolas" panose="020B0609020204030204" pitchFamily="49" charset="0"/>
              </a:rPr>
              <a:t> = </a:t>
            </a:r>
            <a:r>
              <a:rPr lang="en-IN" b="0" dirty="0">
                <a:solidFill>
                  <a:srgbClr val="A31515"/>
                </a:solidFill>
                <a:effectLst/>
                <a:latin typeface="Consolas" panose="020B0609020204030204" pitchFamily="49" charset="0"/>
              </a:rPr>
              <a:t>"ESP32Client-"</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clientId</a:t>
            </a:r>
            <a:r>
              <a:rPr lang="en-IN" b="0" dirty="0">
                <a:solidFill>
                  <a:srgbClr val="000000"/>
                </a:solidFill>
                <a:effectLst/>
                <a:latin typeface="Consolas" panose="020B0609020204030204" pitchFamily="49" charset="0"/>
              </a:rPr>
              <a:t> += </a:t>
            </a:r>
            <a:r>
              <a:rPr lang="en-IN" b="0" dirty="0">
                <a:solidFill>
                  <a:srgbClr val="0000FF"/>
                </a:solidFill>
                <a:effectLst/>
                <a:latin typeface="Consolas" panose="020B0609020204030204" pitchFamily="49" charset="0"/>
              </a:rPr>
              <a:t>String</a:t>
            </a:r>
            <a:r>
              <a:rPr lang="en-IN" b="0" dirty="0">
                <a:solidFill>
                  <a:srgbClr val="000000"/>
                </a:solidFill>
                <a:effectLst/>
                <a:latin typeface="Consolas" panose="020B0609020204030204" pitchFamily="49" charset="0"/>
              </a:rPr>
              <a:t>(</a:t>
            </a:r>
            <a:r>
              <a:rPr lang="en-IN" b="0" dirty="0">
                <a:solidFill>
                  <a:srgbClr val="E97366"/>
                </a:solidFill>
                <a:effectLst/>
                <a:latin typeface="Consolas" panose="020B0609020204030204" pitchFamily="49" charset="0"/>
              </a:rPr>
              <a:t>random</a:t>
            </a:r>
            <a:r>
              <a:rPr lang="en-IN" b="0" dirty="0">
                <a:solidFill>
                  <a:srgbClr val="000000"/>
                </a:solidFill>
                <a:effectLst/>
                <a:latin typeface="Consolas" panose="020B0609020204030204" pitchFamily="49" charset="0"/>
              </a:rPr>
              <a:t>(</a:t>
            </a:r>
            <a:r>
              <a:rPr lang="en-IN" b="0" dirty="0">
                <a:solidFill>
                  <a:srgbClr val="3030C0"/>
                </a:solidFill>
                <a:effectLst/>
                <a:latin typeface="Consolas" panose="020B0609020204030204" pitchFamily="49" charset="0"/>
              </a:rPr>
              <a:t>0xffff</a:t>
            </a:r>
            <a:r>
              <a:rPr lang="en-IN" b="0" dirty="0">
                <a:solidFill>
                  <a:srgbClr val="000000"/>
                </a:solidFill>
                <a:effectLst/>
                <a:latin typeface="Consolas" panose="020B0609020204030204" pitchFamily="49" charset="0"/>
              </a:rPr>
              <a:t>), </a:t>
            </a:r>
            <a:r>
              <a:rPr lang="en-IN" b="0" dirty="0">
                <a:solidFill>
                  <a:srgbClr val="00979C"/>
                </a:solidFill>
                <a:effectLst/>
                <a:latin typeface="Consolas" panose="020B0609020204030204" pitchFamily="49" charset="0"/>
              </a:rPr>
              <a:t>HEX</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if</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client.connect</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clientId.c_str</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"Connected"</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client.publish</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
            </a:r>
            <a:r>
              <a:rPr lang="en-IN" b="0" dirty="0" err="1">
                <a:solidFill>
                  <a:srgbClr val="A31515"/>
                </a:solidFill>
                <a:effectLst/>
                <a:latin typeface="Consolas" panose="020B0609020204030204" pitchFamily="49" charset="0"/>
              </a:rPr>
              <a:t>ThinkIOT</a:t>
            </a:r>
            <a:r>
              <a:rPr lang="en-IN" b="0" dirty="0">
                <a:solidFill>
                  <a:srgbClr val="A31515"/>
                </a:solidFill>
                <a:effectLst/>
                <a:latin typeface="Consolas" panose="020B0609020204030204" pitchFamily="49" charset="0"/>
              </a:rPr>
              <a:t>/Publish"</a:t>
            </a:r>
            <a:r>
              <a:rPr lang="en-IN" b="0" dirty="0">
                <a:solidFill>
                  <a:srgbClr val="000000"/>
                </a:solidFill>
                <a:effectLst/>
                <a:latin typeface="Consolas" panose="020B0609020204030204" pitchFamily="49" charset="0"/>
              </a:rPr>
              <a:t>, </a:t>
            </a:r>
            <a:r>
              <a:rPr lang="en-IN" b="0" dirty="0">
                <a:solidFill>
                  <a:srgbClr val="A31515"/>
                </a:solidFill>
                <a:effectLst/>
                <a:latin typeface="Consolas" panose="020B0609020204030204" pitchFamily="49" charset="0"/>
              </a:rPr>
              <a:t>"Welcome"</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client.subscribe</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
            </a:r>
            <a:r>
              <a:rPr lang="en-IN" b="0" dirty="0" err="1">
                <a:solidFill>
                  <a:srgbClr val="A31515"/>
                </a:solidFill>
                <a:effectLst/>
                <a:latin typeface="Consolas" panose="020B0609020204030204" pitchFamily="49" charset="0"/>
              </a:rPr>
              <a:t>ThinkIOT</a:t>
            </a:r>
            <a:r>
              <a:rPr lang="en-IN" b="0" dirty="0">
                <a:solidFill>
                  <a:srgbClr val="A31515"/>
                </a:solidFill>
                <a:effectLst/>
                <a:latin typeface="Consolas" panose="020B0609020204030204" pitchFamily="49" charset="0"/>
              </a:rPr>
              <a:t>/Subscribe"</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 </a:t>
            </a:r>
            <a:r>
              <a:rPr lang="en-IN" b="0" dirty="0">
                <a:solidFill>
                  <a:srgbClr val="0000FF"/>
                </a:solidFill>
                <a:effectLst/>
                <a:latin typeface="Consolas" panose="020B0609020204030204" pitchFamily="49" charset="0"/>
              </a:rPr>
              <a:t>else</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"failed, </a:t>
            </a:r>
            <a:r>
              <a:rPr lang="en-IN" b="0" dirty="0" err="1">
                <a:solidFill>
                  <a:srgbClr val="A31515"/>
                </a:solidFill>
                <a:effectLst/>
                <a:latin typeface="Consolas" panose="020B0609020204030204" pitchFamily="49" charset="0"/>
              </a:rPr>
              <a:t>rc</a:t>
            </a:r>
            <a:r>
              <a:rPr lang="en-IN" b="0" dirty="0">
                <a:solidFill>
                  <a:srgbClr val="A31515"/>
                </a:solidFill>
                <a:effectLst/>
                <a:latin typeface="Consolas" panose="020B0609020204030204" pitchFamily="49" charset="0"/>
              </a:rPr>
              <a:t>="</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client.state</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 try again in 5 seconds"</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E97366"/>
                </a:solidFill>
                <a:effectLst/>
                <a:latin typeface="Consolas" panose="020B0609020204030204" pitchFamily="49" charset="0"/>
              </a:rPr>
              <a:t>delay</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5000</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a:t>
            </a:r>
          </a:p>
          <a:p>
            <a:r>
              <a:rPr lang="en-IN" b="0" dirty="0">
                <a:solidFill>
                  <a:srgbClr val="0000FF"/>
                </a:solidFill>
                <a:effectLst/>
                <a:latin typeface="Consolas" panose="020B0609020204030204" pitchFamily="49" charset="0"/>
              </a:rPr>
              <a:t>void</a:t>
            </a:r>
            <a:r>
              <a:rPr lang="en-IN" b="0" dirty="0">
                <a:solidFill>
                  <a:srgbClr val="000000"/>
                </a:solidFill>
                <a:effectLst/>
                <a:latin typeface="Consolas" panose="020B0609020204030204" pitchFamily="49" charset="0"/>
              </a:rPr>
              <a:t> </a:t>
            </a:r>
            <a:r>
              <a:rPr lang="en-IN" b="0" dirty="0">
                <a:solidFill>
                  <a:srgbClr val="5E6D03"/>
                </a:solidFill>
                <a:effectLst/>
                <a:latin typeface="Consolas" panose="020B0609020204030204" pitchFamily="49" charset="0"/>
              </a:rPr>
              <a:t>setup</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err="1">
                <a:solidFill>
                  <a:srgbClr val="E97366"/>
                </a:solidFill>
                <a:effectLst/>
                <a:latin typeface="Consolas" panose="020B0609020204030204" pitchFamily="49" charset="0"/>
              </a:rPr>
              <a:t>pinMode</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2</a:t>
            </a:r>
            <a:r>
              <a:rPr lang="en-IN" b="0" dirty="0">
                <a:solidFill>
                  <a:srgbClr val="000000"/>
                </a:solidFill>
                <a:effectLst/>
                <a:latin typeface="Consolas" panose="020B0609020204030204" pitchFamily="49" charset="0"/>
              </a:rPr>
              <a:t>, </a:t>
            </a:r>
            <a:r>
              <a:rPr lang="en-IN" b="0" dirty="0">
                <a:solidFill>
                  <a:srgbClr val="00979C"/>
                </a:solidFill>
                <a:effectLst/>
                <a:latin typeface="Consolas" panose="020B0609020204030204" pitchFamily="49" charset="0"/>
              </a:rPr>
              <a:t>OUTPUT</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begin</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115200</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setup_wifi</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client.setServer</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mqtt_server</a:t>
            </a:r>
            <a:r>
              <a:rPr lang="en-IN" b="0" dirty="0">
                <a:solidFill>
                  <a:srgbClr val="000000"/>
                </a:solidFill>
                <a:effectLst/>
                <a:latin typeface="Consolas" panose="020B0609020204030204" pitchFamily="49" charset="0"/>
              </a:rPr>
              <a:t>, </a:t>
            </a:r>
            <a:r>
              <a:rPr lang="en-IN" b="0" dirty="0">
                <a:solidFill>
                  <a:srgbClr val="098658"/>
                </a:solidFill>
                <a:effectLst/>
                <a:latin typeface="Consolas" panose="020B0609020204030204" pitchFamily="49" charset="0"/>
              </a:rPr>
              <a:t>1883</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client.setCallback</a:t>
            </a:r>
            <a:r>
              <a:rPr lang="en-IN" b="0" dirty="0">
                <a:solidFill>
                  <a:srgbClr val="000000"/>
                </a:solidFill>
                <a:effectLst/>
                <a:latin typeface="Consolas" panose="020B0609020204030204" pitchFamily="49" charset="0"/>
              </a:rPr>
              <a:t>(callback); </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dht.</a:t>
            </a:r>
            <a:r>
              <a:rPr lang="en-IN" b="0" dirty="0" err="1">
                <a:solidFill>
                  <a:srgbClr val="5E6D03"/>
                </a:solidFill>
                <a:effectLst/>
                <a:latin typeface="Consolas" panose="020B0609020204030204" pitchFamily="49" charset="0"/>
              </a:rPr>
              <a:t>setup</a:t>
            </a:r>
            <a:r>
              <a:rPr lang="en-IN" b="0" dirty="0">
                <a:solidFill>
                  <a:srgbClr val="000000"/>
                </a:solidFill>
                <a:effectLst/>
                <a:latin typeface="Consolas" panose="020B0609020204030204" pitchFamily="49" charset="0"/>
              </a:rPr>
              <a:t>(DHT_PIN, </a:t>
            </a:r>
            <a:r>
              <a:rPr lang="en-IN" b="0" dirty="0" err="1">
                <a:solidFill>
                  <a:srgbClr val="000000"/>
                </a:solidFill>
                <a:effectLst/>
                <a:latin typeface="Consolas" panose="020B0609020204030204" pitchFamily="49" charset="0"/>
              </a:rPr>
              <a:t>DHTesp</a:t>
            </a:r>
            <a:r>
              <a:rPr lang="en-IN" b="0" dirty="0">
                <a:solidFill>
                  <a:srgbClr val="000000"/>
                </a:solidFill>
                <a:effectLst/>
                <a:latin typeface="Consolas" panose="020B0609020204030204" pitchFamily="49" charset="0"/>
              </a:rPr>
              <a:t>::DHT22);</a:t>
            </a:r>
          </a:p>
          <a:p>
            <a:r>
              <a:rPr lang="en-IN" b="0" dirty="0">
                <a:solidFill>
                  <a:srgbClr val="000000"/>
                </a:solidFill>
                <a:effectLst/>
                <a:latin typeface="Consolas" panose="020B0609020204030204" pitchFamily="49" charset="0"/>
              </a:rPr>
              <a:t>}</a:t>
            </a:r>
          </a:p>
          <a:p>
            <a:endParaRPr lang="en-IN" dirty="0"/>
          </a:p>
        </p:txBody>
      </p:sp>
    </p:spTree>
    <p:extLst>
      <p:ext uri="{BB962C8B-B14F-4D97-AF65-F5344CB8AC3E}">
        <p14:creationId xmlns:p14="http://schemas.microsoft.com/office/powerpoint/2010/main" val="29570324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2727</TotalTime>
  <Words>3789</Words>
  <Application>Microsoft Office PowerPoint</Application>
  <PresentationFormat>Widescreen</PresentationFormat>
  <Paragraphs>548</Paragraphs>
  <Slides>32</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Montserrat</vt:lpstr>
      <vt:lpstr>Arial</vt:lpstr>
      <vt:lpstr>Plus Jakarta Sans</vt:lpstr>
      <vt:lpstr>Montserrat Medium</vt:lpstr>
      <vt:lpstr>Verdana</vt:lpstr>
      <vt:lpstr>Calibri</vt:lpstr>
      <vt:lpstr>Consolas</vt:lpstr>
      <vt:lpstr>Courier New</vt:lpstr>
      <vt:lpstr>Poppins SemiBold</vt:lpstr>
      <vt:lpstr>Open Sans</vt:lpstr>
      <vt:lpstr>Aharoni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GITAM</dc:creator>
  <cp:lastModifiedBy>Sowmya Kayapati</cp:lastModifiedBy>
  <cp:revision>43</cp:revision>
  <dcterms:created xsi:type="dcterms:W3CDTF">2022-05-23T07:15:42Z</dcterms:created>
  <dcterms:modified xsi:type="dcterms:W3CDTF">2025-03-18T18:05:10Z</dcterms:modified>
</cp:coreProperties>
</file>